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289" r:id="rId3"/>
    <p:sldId id="279" r:id="rId4"/>
    <p:sldId id="259" r:id="rId5"/>
    <p:sldId id="271" r:id="rId6"/>
    <p:sldId id="272" r:id="rId7"/>
    <p:sldId id="274" r:id="rId8"/>
    <p:sldId id="277" r:id="rId9"/>
    <p:sldId id="260" r:id="rId10"/>
    <p:sldId id="273" r:id="rId11"/>
    <p:sldId id="280" r:id="rId12"/>
    <p:sldId id="262" r:id="rId13"/>
    <p:sldId id="275" r:id="rId14"/>
    <p:sldId id="282" r:id="rId15"/>
    <p:sldId id="278" r:id="rId16"/>
    <p:sldId id="263" r:id="rId17"/>
    <p:sldId id="283" r:id="rId18"/>
    <p:sldId id="264" r:id="rId19"/>
    <p:sldId id="268" r:id="rId20"/>
    <p:sldId id="266" r:id="rId21"/>
    <p:sldId id="269" r:id="rId22"/>
    <p:sldId id="290" r:id="rId23"/>
    <p:sldId id="265" r:id="rId24"/>
    <p:sldId id="288" r:id="rId25"/>
    <p:sldId id="291" r:id="rId26"/>
    <p:sldId id="292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nga Taeed" initials="OT" lastIdx="1" clrIdx="0">
    <p:extLst>
      <p:ext uri="{19B8F6BF-5375-455C-9EA6-DF929625EA0E}">
        <p15:presenceInfo xmlns:p15="http://schemas.microsoft.com/office/powerpoint/2012/main" userId="S-1-5-21-2065446828-949181781-740312968-175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960" autoAdjust="0"/>
  </p:normalViewPr>
  <p:slideViewPr>
    <p:cSldViewPr snapToGrid="0" snapToObjects="1">
      <p:cViewPr varScale="1">
        <p:scale>
          <a:sx n="75" d="100"/>
          <a:sy n="75" d="100"/>
        </p:scale>
        <p:origin x="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9EB82-2873-1D4C-BB64-A83AC6492F4C}" type="doc">
      <dgm:prSet loTypeId="urn:microsoft.com/office/officeart/2005/8/layout/equati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66E947-88A0-FC45-8795-1722F20D4174}">
      <dgm:prSet/>
      <dgm:spPr/>
      <dgm:t>
        <a:bodyPr/>
        <a:lstStyle/>
        <a:p>
          <a:r>
            <a:rPr lang="en-US" dirty="0" smtClean="0"/>
            <a:t>SOCIAL</a:t>
          </a:r>
        </a:p>
        <a:p>
          <a:r>
            <a:rPr lang="en-US" dirty="0" smtClean="0"/>
            <a:t>TECH</a:t>
          </a:r>
          <a:endParaRPr lang="en-US" dirty="0"/>
        </a:p>
      </dgm:t>
    </dgm:pt>
    <dgm:pt modelId="{4A28F8B1-736D-454C-AA6C-18F0031E86CB}" type="parTrans" cxnId="{DE7FC2FB-8ACC-564F-9127-D59C98EC9F99}">
      <dgm:prSet/>
      <dgm:spPr/>
      <dgm:t>
        <a:bodyPr/>
        <a:lstStyle/>
        <a:p>
          <a:endParaRPr lang="en-US"/>
        </a:p>
      </dgm:t>
    </dgm:pt>
    <dgm:pt modelId="{D51BFC08-9CB0-374E-81BF-1E13DDDAE8F8}" type="sibTrans" cxnId="{DE7FC2FB-8ACC-564F-9127-D59C98EC9F99}">
      <dgm:prSet/>
      <dgm:spPr/>
      <dgm:t>
        <a:bodyPr/>
        <a:lstStyle/>
        <a:p>
          <a:endParaRPr lang="en-US"/>
        </a:p>
      </dgm:t>
    </dgm:pt>
    <dgm:pt modelId="{D878E90E-6595-3A48-A899-C8FA82914E2E}">
      <dgm:prSet phldrT="[Text]"/>
      <dgm:spPr/>
      <dgm:t>
        <a:bodyPr/>
        <a:lstStyle/>
        <a:p>
          <a:r>
            <a:rPr lang="en-US" dirty="0" smtClean="0"/>
            <a:t>FINTECH</a:t>
          </a:r>
          <a:endParaRPr lang="en-US" dirty="0"/>
        </a:p>
      </dgm:t>
    </dgm:pt>
    <dgm:pt modelId="{71146282-E632-8F4F-89EE-9C45E119F179}" type="sibTrans" cxnId="{BF52DF00-171C-6745-BDF9-3C41D69380A5}">
      <dgm:prSet/>
      <dgm:spPr/>
      <dgm:t>
        <a:bodyPr/>
        <a:lstStyle/>
        <a:p>
          <a:endParaRPr lang="en-US"/>
        </a:p>
      </dgm:t>
    </dgm:pt>
    <dgm:pt modelId="{F6769279-70F8-C144-A654-9533D26EDAE8}" type="parTrans" cxnId="{BF52DF00-171C-6745-BDF9-3C41D69380A5}">
      <dgm:prSet/>
      <dgm:spPr/>
      <dgm:t>
        <a:bodyPr/>
        <a:lstStyle/>
        <a:p>
          <a:endParaRPr lang="en-US"/>
        </a:p>
      </dgm:t>
    </dgm:pt>
    <dgm:pt modelId="{E64D6094-6874-E140-B7CA-4A9735AEF575}">
      <dgm:prSet phldrT="[Text]"/>
      <dgm:spPr/>
      <dgm:t>
        <a:bodyPr/>
        <a:lstStyle/>
        <a:p>
          <a:r>
            <a:rPr lang="en-US" dirty="0" smtClean="0"/>
            <a:t>HUM</a:t>
          </a:r>
        </a:p>
        <a:p>
          <a:r>
            <a:rPr lang="en-US" dirty="0" smtClean="0"/>
            <a:t>TECH</a:t>
          </a:r>
          <a:endParaRPr lang="en-US" dirty="0"/>
        </a:p>
      </dgm:t>
    </dgm:pt>
    <dgm:pt modelId="{135118E6-7221-8B43-8676-5556142D5A8D}" type="sibTrans" cxnId="{E1203C5A-C9C5-B745-AEE8-7026DD10C104}">
      <dgm:prSet/>
      <dgm:spPr/>
      <dgm:t>
        <a:bodyPr/>
        <a:lstStyle/>
        <a:p>
          <a:endParaRPr lang="en-US"/>
        </a:p>
      </dgm:t>
    </dgm:pt>
    <dgm:pt modelId="{7DB29340-771D-9D49-95C5-93372A114E8B}" type="parTrans" cxnId="{E1203C5A-C9C5-B745-AEE8-7026DD10C104}">
      <dgm:prSet/>
      <dgm:spPr/>
      <dgm:t>
        <a:bodyPr/>
        <a:lstStyle/>
        <a:p>
          <a:endParaRPr lang="en-US"/>
        </a:p>
      </dgm:t>
    </dgm:pt>
    <dgm:pt modelId="{C3E26BBE-92F7-B948-A0BA-E710AC71B489}">
      <dgm:prSet phldrT="[Text]"/>
      <dgm:spPr/>
      <dgm:t>
        <a:bodyPr/>
        <a:lstStyle/>
        <a:p>
          <a:r>
            <a:rPr lang="en-US" dirty="0" smtClean="0"/>
            <a:t>Seratio</a:t>
          </a:r>
        </a:p>
        <a:p>
          <a:r>
            <a:rPr lang="en-US" dirty="0" smtClean="0"/>
            <a:t>Blockchain</a:t>
          </a:r>
          <a:endParaRPr lang="en-US" dirty="0"/>
        </a:p>
      </dgm:t>
    </dgm:pt>
    <dgm:pt modelId="{D0DC40FA-2ECA-BB44-9DFC-22E05DF21E2B}" type="sibTrans" cxnId="{71EE857F-3E28-AA4C-8902-B4EE2EDB05A2}">
      <dgm:prSet/>
      <dgm:spPr/>
      <dgm:t>
        <a:bodyPr/>
        <a:lstStyle/>
        <a:p>
          <a:endParaRPr lang="en-US"/>
        </a:p>
      </dgm:t>
    </dgm:pt>
    <dgm:pt modelId="{EA61707E-C07D-2E40-ABBB-EBF523D641A4}" type="parTrans" cxnId="{71EE857F-3E28-AA4C-8902-B4EE2EDB05A2}">
      <dgm:prSet/>
      <dgm:spPr/>
      <dgm:t>
        <a:bodyPr/>
        <a:lstStyle/>
        <a:p>
          <a:endParaRPr lang="en-US"/>
        </a:p>
      </dgm:t>
    </dgm:pt>
    <dgm:pt modelId="{19811D44-C103-9D41-A159-3AF4C7A70FBD}" type="pres">
      <dgm:prSet presAssocID="{76D9EB82-2873-1D4C-BB64-A83AC6492F4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A72275A-F50C-D34A-99E7-835B036693A0}" type="pres">
      <dgm:prSet presAssocID="{76D9EB82-2873-1D4C-BB64-A83AC6492F4C}" presName="vNodes" presStyleCnt="0"/>
      <dgm:spPr/>
    </dgm:pt>
    <dgm:pt modelId="{30E79BB5-7476-A346-9EB5-4986BAD73BFC}" type="pres">
      <dgm:prSet presAssocID="{0C66E947-88A0-FC45-8795-1722F20D417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8E44F1-3E07-8E49-86F1-D3012B9F5919}" type="pres">
      <dgm:prSet presAssocID="{D51BFC08-9CB0-374E-81BF-1E13DDDAE8F8}" presName="spacerT" presStyleCnt="0"/>
      <dgm:spPr/>
    </dgm:pt>
    <dgm:pt modelId="{7A9AFD12-9A4A-AF44-A640-F60D62A5FBB2}" type="pres">
      <dgm:prSet presAssocID="{D51BFC08-9CB0-374E-81BF-1E13DDDAE8F8}" presName="sibTrans" presStyleLbl="sibTrans2D1" presStyleIdx="0" presStyleCnt="3"/>
      <dgm:spPr/>
      <dgm:t>
        <a:bodyPr/>
        <a:lstStyle/>
        <a:p>
          <a:endParaRPr lang="en-GB"/>
        </a:p>
      </dgm:t>
    </dgm:pt>
    <dgm:pt modelId="{20CF2650-303C-A047-8867-FF08BAFB3627}" type="pres">
      <dgm:prSet presAssocID="{D51BFC08-9CB0-374E-81BF-1E13DDDAE8F8}" presName="spacerB" presStyleCnt="0"/>
      <dgm:spPr/>
    </dgm:pt>
    <dgm:pt modelId="{321C1BBE-2E53-704B-87C8-B0EE743EC00B}" type="pres">
      <dgm:prSet presAssocID="{D878E90E-6595-3A48-A899-C8FA82914E2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E50F77F-342C-8B4E-9142-33948A0364E7}" type="pres">
      <dgm:prSet presAssocID="{71146282-E632-8F4F-89EE-9C45E119F179}" presName="spacerT" presStyleCnt="0"/>
      <dgm:spPr/>
    </dgm:pt>
    <dgm:pt modelId="{4D48D05A-9AB6-5F45-98E8-F50994CE65AB}" type="pres">
      <dgm:prSet presAssocID="{71146282-E632-8F4F-89EE-9C45E119F179}" presName="sibTrans" presStyleLbl="sibTrans2D1" presStyleIdx="1" presStyleCnt="3"/>
      <dgm:spPr/>
      <dgm:t>
        <a:bodyPr/>
        <a:lstStyle/>
        <a:p>
          <a:endParaRPr lang="en-GB"/>
        </a:p>
      </dgm:t>
    </dgm:pt>
    <dgm:pt modelId="{83CC042E-41B5-304F-99A6-5FCD42059B35}" type="pres">
      <dgm:prSet presAssocID="{71146282-E632-8F4F-89EE-9C45E119F179}" presName="spacerB" presStyleCnt="0"/>
      <dgm:spPr/>
    </dgm:pt>
    <dgm:pt modelId="{02FA08D1-74F5-474B-8A66-A05C4D4AA17D}" type="pres">
      <dgm:prSet presAssocID="{E64D6094-6874-E140-B7CA-4A9735AEF57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9CC44AA-08AE-DA41-A18C-E0D39F3A4434}" type="pres">
      <dgm:prSet presAssocID="{76D9EB82-2873-1D4C-BB64-A83AC6492F4C}" presName="sibTransLast" presStyleLbl="sibTrans2D1" presStyleIdx="2" presStyleCnt="3"/>
      <dgm:spPr/>
      <dgm:t>
        <a:bodyPr/>
        <a:lstStyle/>
        <a:p>
          <a:endParaRPr lang="en-GB"/>
        </a:p>
      </dgm:t>
    </dgm:pt>
    <dgm:pt modelId="{8A742CD4-BA70-7C48-8339-7C4495B26522}" type="pres">
      <dgm:prSet presAssocID="{76D9EB82-2873-1D4C-BB64-A83AC6492F4C}" presName="connectorText" presStyleLbl="sibTrans2D1" presStyleIdx="2" presStyleCnt="3"/>
      <dgm:spPr/>
      <dgm:t>
        <a:bodyPr/>
        <a:lstStyle/>
        <a:p>
          <a:endParaRPr lang="en-GB"/>
        </a:p>
      </dgm:t>
    </dgm:pt>
    <dgm:pt modelId="{A0E96FFA-883C-514D-98F3-DA9762B03CB9}" type="pres">
      <dgm:prSet presAssocID="{76D9EB82-2873-1D4C-BB64-A83AC6492F4C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EE6A571-9755-244D-8DE3-97E95F264E39}" type="presOf" srcId="{D878E90E-6595-3A48-A899-C8FA82914E2E}" destId="{321C1BBE-2E53-704B-87C8-B0EE743EC00B}" srcOrd="0" destOrd="0" presId="urn:microsoft.com/office/officeart/2005/8/layout/equation2"/>
    <dgm:cxn modelId="{D33FD2C7-DDE5-594D-B982-1A7693A01AA2}" type="presOf" srcId="{C3E26BBE-92F7-B948-A0BA-E710AC71B489}" destId="{A0E96FFA-883C-514D-98F3-DA9762B03CB9}" srcOrd="0" destOrd="0" presId="urn:microsoft.com/office/officeart/2005/8/layout/equation2"/>
    <dgm:cxn modelId="{71EE857F-3E28-AA4C-8902-B4EE2EDB05A2}" srcId="{76D9EB82-2873-1D4C-BB64-A83AC6492F4C}" destId="{C3E26BBE-92F7-B948-A0BA-E710AC71B489}" srcOrd="3" destOrd="0" parTransId="{EA61707E-C07D-2E40-ABBB-EBF523D641A4}" sibTransId="{D0DC40FA-2ECA-BB44-9DFC-22E05DF21E2B}"/>
    <dgm:cxn modelId="{D4A84AA5-438D-774D-8F8F-3B82383042C6}" type="presOf" srcId="{135118E6-7221-8B43-8676-5556142D5A8D}" destId="{8A742CD4-BA70-7C48-8339-7C4495B26522}" srcOrd="1" destOrd="0" presId="urn:microsoft.com/office/officeart/2005/8/layout/equation2"/>
    <dgm:cxn modelId="{BF52DF00-171C-6745-BDF9-3C41D69380A5}" srcId="{76D9EB82-2873-1D4C-BB64-A83AC6492F4C}" destId="{D878E90E-6595-3A48-A899-C8FA82914E2E}" srcOrd="1" destOrd="0" parTransId="{F6769279-70F8-C144-A654-9533D26EDAE8}" sibTransId="{71146282-E632-8F4F-89EE-9C45E119F179}"/>
    <dgm:cxn modelId="{DE7FC2FB-8ACC-564F-9127-D59C98EC9F99}" srcId="{76D9EB82-2873-1D4C-BB64-A83AC6492F4C}" destId="{0C66E947-88A0-FC45-8795-1722F20D4174}" srcOrd="0" destOrd="0" parTransId="{4A28F8B1-736D-454C-AA6C-18F0031E86CB}" sibTransId="{D51BFC08-9CB0-374E-81BF-1E13DDDAE8F8}"/>
    <dgm:cxn modelId="{1A228EDD-BEBC-3B47-84E6-4032F56CE6DA}" type="presOf" srcId="{76D9EB82-2873-1D4C-BB64-A83AC6492F4C}" destId="{19811D44-C103-9D41-A159-3AF4C7A70FBD}" srcOrd="0" destOrd="0" presId="urn:microsoft.com/office/officeart/2005/8/layout/equation2"/>
    <dgm:cxn modelId="{2674E70B-3B13-5844-9338-5DB20797FC20}" type="presOf" srcId="{D51BFC08-9CB0-374E-81BF-1E13DDDAE8F8}" destId="{7A9AFD12-9A4A-AF44-A640-F60D62A5FBB2}" srcOrd="0" destOrd="0" presId="urn:microsoft.com/office/officeart/2005/8/layout/equation2"/>
    <dgm:cxn modelId="{E1203C5A-C9C5-B745-AEE8-7026DD10C104}" srcId="{76D9EB82-2873-1D4C-BB64-A83AC6492F4C}" destId="{E64D6094-6874-E140-B7CA-4A9735AEF575}" srcOrd="2" destOrd="0" parTransId="{7DB29340-771D-9D49-95C5-93372A114E8B}" sibTransId="{135118E6-7221-8B43-8676-5556142D5A8D}"/>
    <dgm:cxn modelId="{4DB264FB-2FE4-604E-8774-8A0BDED50F9C}" type="presOf" srcId="{71146282-E632-8F4F-89EE-9C45E119F179}" destId="{4D48D05A-9AB6-5F45-98E8-F50994CE65AB}" srcOrd="0" destOrd="0" presId="urn:microsoft.com/office/officeart/2005/8/layout/equation2"/>
    <dgm:cxn modelId="{B70FC2A2-4972-6B44-ABC8-4E11029E0A7A}" type="presOf" srcId="{135118E6-7221-8B43-8676-5556142D5A8D}" destId="{19CC44AA-08AE-DA41-A18C-E0D39F3A4434}" srcOrd="0" destOrd="0" presId="urn:microsoft.com/office/officeart/2005/8/layout/equation2"/>
    <dgm:cxn modelId="{25DB1EAD-B032-8E49-9E36-52DA48C1F6E6}" type="presOf" srcId="{E64D6094-6874-E140-B7CA-4A9735AEF575}" destId="{02FA08D1-74F5-474B-8A66-A05C4D4AA17D}" srcOrd="0" destOrd="0" presId="urn:microsoft.com/office/officeart/2005/8/layout/equation2"/>
    <dgm:cxn modelId="{C31AB5DC-6131-944E-A601-07ED342717B1}" type="presOf" srcId="{0C66E947-88A0-FC45-8795-1722F20D4174}" destId="{30E79BB5-7476-A346-9EB5-4986BAD73BFC}" srcOrd="0" destOrd="0" presId="urn:microsoft.com/office/officeart/2005/8/layout/equation2"/>
    <dgm:cxn modelId="{C1804FE7-BA24-B64B-968F-E54B9A1FE042}" type="presParOf" srcId="{19811D44-C103-9D41-A159-3AF4C7A70FBD}" destId="{5A72275A-F50C-D34A-99E7-835B036693A0}" srcOrd="0" destOrd="0" presId="urn:microsoft.com/office/officeart/2005/8/layout/equation2"/>
    <dgm:cxn modelId="{DB0AE181-FEE8-CA4B-BB5C-7720BBF7F264}" type="presParOf" srcId="{5A72275A-F50C-D34A-99E7-835B036693A0}" destId="{30E79BB5-7476-A346-9EB5-4986BAD73BFC}" srcOrd="0" destOrd="0" presId="urn:microsoft.com/office/officeart/2005/8/layout/equation2"/>
    <dgm:cxn modelId="{8167540B-271F-674E-B7EB-0BFEF31D248B}" type="presParOf" srcId="{5A72275A-F50C-D34A-99E7-835B036693A0}" destId="{C38E44F1-3E07-8E49-86F1-D3012B9F5919}" srcOrd="1" destOrd="0" presId="urn:microsoft.com/office/officeart/2005/8/layout/equation2"/>
    <dgm:cxn modelId="{897DCF01-BA63-6447-9242-48DD19D4B6D2}" type="presParOf" srcId="{5A72275A-F50C-D34A-99E7-835B036693A0}" destId="{7A9AFD12-9A4A-AF44-A640-F60D62A5FBB2}" srcOrd="2" destOrd="0" presId="urn:microsoft.com/office/officeart/2005/8/layout/equation2"/>
    <dgm:cxn modelId="{C46ED490-BC6C-2B43-A4A9-D5D4E046B1A3}" type="presParOf" srcId="{5A72275A-F50C-D34A-99E7-835B036693A0}" destId="{20CF2650-303C-A047-8867-FF08BAFB3627}" srcOrd="3" destOrd="0" presId="urn:microsoft.com/office/officeart/2005/8/layout/equation2"/>
    <dgm:cxn modelId="{2938BD7D-82C4-9C46-8F6C-E11B63526D48}" type="presParOf" srcId="{5A72275A-F50C-D34A-99E7-835B036693A0}" destId="{321C1BBE-2E53-704B-87C8-B0EE743EC00B}" srcOrd="4" destOrd="0" presId="urn:microsoft.com/office/officeart/2005/8/layout/equation2"/>
    <dgm:cxn modelId="{FCA40F65-0413-D44D-B9A3-66C511B40AE6}" type="presParOf" srcId="{5A72275A-F50C-D34A-99E7-835B036693A0}" destId="{2E50F77F-342C-8B4E-9142-33948A0364E7}" srcOrd="5" destOrd="0" presId="urn:microsoft.com/office/officeart/2005/8/layout/equation2"/>
    <dgm:cxn modelId="{BAD28825-357E-714D-9A72-8353610A3216}" type="presParOf" srcId="{5A72275A-F50C-D34A-99E7-835B036693A0}" destId="{4D48D05A-9AB6-5F45-98E8-F50994CE65AB}" srcOrd="6" destOrd="0" presId="urn:microsoft.com/office/officeart/2005/8/layout/equation2"/>
    <dgm:cxn modelId="{7708421F-ACD5-5946-B234-653626E9F186}" type="presParOf" srcId="{5A72275A-F50C-D34A-99E7-835B036693A0}" destId="{83CC042E-41B5-304F-99A6-5FCD42059B35}" srcOrd="7" destOrd="0" presId="urn:microsoft.com/office/officeart/2005/8/layout/equation2"/>
    <dgm:cxn modelId="{6CB43FD7-A099-FA4C-96EA-A12DEE8AC2E8}" type="presParOf" srcId="{5A72275A-F50C-D34A-99E7-835B036693A0}" destId="{02FA08D1-74F5-474B-8A66-A05C4D4AA17D}" srcOrd="8" destOrd="0" presId="urn:microsoft.com/office/officeart/2005/8/layout/equation2"/>
    <dgm:cxn modelId="{C4CD6C71-F597-2F47-B5B0-84D48696376B}" type="presParOf" srcId="{19811D44-C103-9D41-A159-3AF4C7A70FBD}" destId="{19CC44AA-08AE-DA41-A18C-E0D39F3A4434}" srcOrd="1" destOrd="0" presId="urn:microsoft.com/office/officeart/2005/8/layout/equation2"/>
    <dgm:cxn modelId="{08C6C96F-78B0-0E43-9CC1-87DAEEFFD453}" type="presParOf" srcId="{19CC44AA-08AE-DA41-A18C-E0D39F3A4434}" destId="{8A742CD4-BA70-7C48-8339-7C4495B26522}" srcOrd="0" destOrd="0" presId="urn:microsoft.com/office/officeart/2005/8/layout/equation2"/>
    <dgm:cxn modelId="{415AA207-5749-B749-ADFA-09D75D3092E1}" type="presParOf" srcId="{19811D44-C103-9D41-A159-3AF4C7A70FBD}" destId="{A0E96FFA-883C-514D-98F3-DA9762B03CB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79BB5-7476-A346-9EB5-4986BAD73BFC}">
      <dsp:nvSpPr>
        <dsp:cNvPr id="0" name=""/>
        <dsp:cNvSpPr/>
      </dsp:nvSpPr>
      <dsp:spPr>
        <a:xfrm>
          <a:off x="1980291" y="1564"/>
          <a:ext cx="1139976" cy="11399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SOCIAL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</a:t>
          </a:r>
          <a:endParaRPr lang="en-US" sz="1500" kern="1200" dirty="0"/>
        </a:p>
      </dsp:txBody>
      <dsp:txXfrm>
        <a:off x="2147237" y="168510"/>
        <a:ext cx="806084" cy="806084"/>
      </dsp:txXfrm>
    </dsp:sp>
    <dsp:sp modelId="{7A9AFD12-9A4A-AF44-A640-F60D62A5FBB2}">
      <dsp:nvSpPr>
        <dsp:cNvPr id="0" name=""/>
        <dsp:cNvSpPr/>
      </dsp:nvSpPr>
      <dsp:spPr>
        <a:xfrm>
          <a:off x="2219686" y="1234107"/>
          <a:ext cx="661186" cy="661186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307326" y="1486945"/>
        <a:ext cx="485906" cy="155510"/>
      </dsp:txXfrm>
    </dsp:sp>
    <dsp:sp modelId="{321C1BBE-2E53-704B-87C8-B0EE743EC00B}">
      <dsp:nvSpPr>
        <dsp:cNvPr id="0" name=""/>
        <dsp:cNvSpPr/>
      </dsp:nvSpPr>
      <dsp:spPr>
        <a:xfrm>
          <a:off x="1980291" y="1987860"/>
          <a:ext cx="1139976" cy="11399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FINTECH</a:t>
          </a:r>
          <a:endParaRPr lang="en-US" sz="1500" kern="1200" dirty="0"/>
        </a:p>
      </dsp:txBody>
      <dsp:txXfrm>
        <a:off x="2147237" y="2154806"/>
        <a:ext cx="806084" cy="806084"/>
      </dsp:txXfrm>
    </dsp:sp>
    <dsp:sp modelId="{4D48D05A-9AB6-5F45-98E8-F50994CE65AB}">
      <dsp:nvSpPr>
        <dsp:cNvPr id="0" name=""/>
        <dsp:cNvSpPr/>
      </dsp:nvSpPr>
      <dsp:spPr>
        <a:xfrm>
          <a:off x="2219686" y="3220403"/>
          <a:ext cx="661186" cy="661186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307326" y="3473241"/>
        <a:ext cx="485906" cy="155510"/>
      </dsp:txXfrm>
    </dsp:sp>
    <dsp:sp modelId="{02FA08D1-74F5-474B-8A66-A05C4D4AA17D}">
      <dsp:nvSpPr>
        <dsp:cNvPr id="0" name=""/>
        <dsp:cNvSpPr/>
      </dsp:nvSpPr>
      <dsp:spPr>
        <a:xfrm>
          <a:off x="1980291" y="3974155"/>
          <a:ext cx="1139976" cy="11399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HUM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</a:t>
          </a:r>
          <a:endParaRPr lang="en-US" sz="1500" kern="1200" dirty="0"/>
        </a:p>
      </dsp:txBody>
      <dsp:txXfrm>
        <a:off x="2147237" y="4141101"/>
        <a:ext cx="806084" cy="806084"/>
      </dsp:txXfrm>
    </dsp:sp>
    <dsp:sp modelId="{19CC44AA-08AE-DA41-A18C-E0D39F3A4434}">
      <dsp:nvSpPr>
        <dsp:cNvPr id="0" name=""/>
        <dsp:cNvSpPr/>
      </dsp:nvSpPr>
      <dsp:spPr>
        <a:xfrm>
          <a:off x="3291264" y="2345812"/>
          <a:ext cx="362512" cy="4240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291264" y="2430626"/>
        <a:ext cx="253758" cy="254443"/>
      </dsp:txXfrm>
    </dsp:sp>
    <dsp:sp modelId="{A0E96FFA-883C-514D-98F3-DA9762B03CB9}">
      <dsp:nvSpPr>
        <dsp:cNvPr id="0" name=""/>
        <dsp:cNvSpPr/>
      </dsp:nvSpPr>
      <dsp:spPr>
        <a:xfrm>
          <a:off x="3804254" y="1417871"/>
          <a:ext cx="2279953" cy="22799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Seratio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Blockchain</a:t>
          </a:r>
          <a:endParaRPr lang="en-US" sz="2200" kern="1200" dirty="0"/>
        </a:p>
      </dsp:txBody>
      <dsp:txXfrm>
        <a:off x="4138145" y="1751762"/>
        <a:ext cx="1612171" cy="1612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83012-2C24-4B03-84B9-D480C48C9A21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040C0-C51F-4E10-A5B2-FE32BFE35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08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040C0-C51F-4E10-A5B2-FE32BFE35E9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2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040C0-C51F-4E10-A5B2-FE32BFE35E9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04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sgi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hyperlink" Target="http://www.cceg.org.uk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He0ApyeoN4" TargetMode="External"/><Relationship Id="rId7" Type="http://schemas.openxmlformats.org/officeDocument/2006/relationships/hyperlink" Target="https://youtu.be/tdjyoxfuhHs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hyperlink" Target="http://ow.ly/A34u303S4wa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www.cyberfutures.ne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cityblockcha.in/" TargetMode="External"/><Relationship Id="rId5" Type="http://schemas.openxmlformats.org/officeDocument/2006/relationships/hyperlink" Target="http://ow.ly/sNCM30bOzXu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seratio/whitepaper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ow.ly/mHTx309odXr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://ow.ly/wl1i30aFC4V" TargetMode="External"/><Relationship Id="rId7" Type="http://schemas.openxmlformats.org/officeDocument/2006/relationships/hyperlink" Target="https://www.youtube.com/user/TheCCEG" TargetMode="External"/><Relationship Id="rId12" Type="http://schemas.openxmlformats.org/officeDocument/2006/relationships/hyperlink" Target="http://www.thedigitalmarketingbureau.com/2017/01/18/blockchain-companies-infographic/" TargetMode="External"/><Relationship Id="rId2" Type="http://schemas.openxmlformats.org/officeDocument/2006/relationships/hyperlink" Target="http://www.bisgit.or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w.ly/XLts30bvfEy" TargetMode="External"/><Relationship Id="rId11" Type="http://schemas.openxmlformats.org/officeDocument/2006/relationships/hyperlink" Target="http://ow.ly/zz7n30aFByM" TargetMode="External"/><Relationship Id="rId5" Type="http://schemas.openxmlformats.org/officeDocument/2006/relationships/hyperlink" Target="http://eepurl.com/cCQgJv" TargetMode="External"/><Relationship Id="rId15" Type="http://schemas.openxmlformats.org/officeDocument/2006/relationships/image" Target="../media/image28.png"/><Relationship Id="rId10" Type="http://schemas.openxmlformats.org/officeDocument/2006/relationships/hyperlink" Target="http://blockchain.seratio.com/" TargetMode="External"/><Relationship Id="rId4" Type="http://schemas.openxmlformats.org/officeDocument/2006/relationships/hyperlink" Target="http://ow.ly/IB5A30aFBFJ" TargetMode="External"/><Relationship Id="rId9" Type="http://schemas.openxmlformats.org/officeDocument/2006/relationships/hyperlink" Target="https://ethereumclassic.github.io/blog/2017-01-06-sustainable-development-goals/" TargetMode="External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hyperlink" Target="http://www.cceg.org.uk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ow.ly/SYLeS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issuu.com/serati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cialearningsratio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ow.ly/GPnAi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ow.ly/JNxqv" TargetMode="External"/><Relationship Id="rId3" Type="http://schemas.openxmlformats.org/officeDocument/2006/relationships/hyperlink" Target="http://www.modernslavery.uk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://www.publicvalue.online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www.socialvalue.eu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seratio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hyperlink" Target="http://mypad.northampton.ac.uk/cce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ow.ly/BKIl30bOD1t" TargetMode="External"/><Relationship Id="rId4" Type="http://schemas.openxmlformats.org/officeDocument/2006/relationships/hyperlink" Target="http://ow.ly/CbFU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ow.ly/v5Nq30dtD9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eratio-coins.worl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Olinga.taeed@cceg.org.uk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w.ly/9nD3306wUdk" TargetMode="External"/><Relationship Id="rId7" Type="http://schemas.openxmlformats.org/officeDocument/2006/relationships/hyperlink" Target="http://www.womenscoin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G"/><Relationship Id="rId5" Type="http://schemas.openxmlformats.org/officeDocument/2006/relationships/hyperlink" Target="http://www.cceg.org.uk/lab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250480" y="1125586"/>
            <a:ext cx="8610600" cy="1293028"/>
          </a:xfrm>
        </p:spPr>
        <p:txBody>
          <a:bodyPr>
            <a:normAutofit fontScale="90000"/>
          </a:bodyPr>
          <a:lstStyle/>
          <a:p>
            <a:pPr lvl="0"/>
            <a:r>
              <a:rPr lang="en-GB" dirty="0" smtClean="0"/>
              <a:t> Blockchain </a:t>
            </a:r>
            <a:r>
              <a:rPr lang="en-GB" dirty="0"/>
              <a:t>for Good and the Internet of Value</a:t>
            </a:r>
            <a:br>
              <a:rPr lang="en-GB" dirty="0"/>
            </a:br>
            <a:endParaRPr lang="en-GB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" y="2731770"/>
            <a:ext cx="4776128" cy="2515728"/>
          </a:xfrm>
          <a:prstGeom prst="rect">
            <a:avLst/>
          </a:prstGeom>
        </p:spPr>
      </p:pic>
      <p:pic>
        <p:nvPicPr>
          <p:cNvPr id="11" name="Picture 10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586237"/>
            <a:ext cx="7834783" cy="898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6395" y="3028950"/>
            <a:ext cx="3631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Introduction to the </a:t>
            </a:r>
          </a:p>
          <a:p>
            <a:r>
              <a:rPr lang="en-GB" sz="3200" dirty="0" smtClean="0"/>
              <a:t>Seratio Token</a:t>
            </a:r>
            <a:endParaRPr lang="en-GB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763001" y="2004397"/>
            <a:ext cx="33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EU TCBL </a:t>
            </a:r>
            <a:r>
              <a:rPr lang="en-GB" dirty="0" err="1" smtClean="0"/>
              <a:t>Ahtens</a:t>
            </a:r>
            <a:r>
              <a:rPr lang="en-GB" dirty="0" smtClean="0"/>
              <a:t> June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8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6" y="762000"/>
            <a:ext cx="8974014" cy="1295400"/>
          </a:xfrm>
        </p:spPr>
        <p:txBody>
          <a:bodyPr/>
          <a:lstStyle/>
          <a:p>
            <a:r>
              <a:rPr lang="en-GB" dirty="0"/>
              <a:t>Transact value using </a:t>
            </a:r>
            <a:r>
              <a:rPr lang="en-GB" dirty="0" smtClean="0"/>
              <a:t>values: consumer projects</a:t>
            </a:r>
            <a:endParaRPr lang="en-GB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Social Credit to pay for goods</a:t>
            </a:r>
            <a:endParaRPr lang="en-GB" dirty="0"/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0" b="8050"/>
          <a:stretch>
            <a:fillRect/>
          </a:stretch>
        </p:blipFill>
        <p:spPr/>
      </p:pic>
      <p:sp>
        <p:nvSpPr>
          <p:cNvPr id="20" name="Text Placeholder 19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654036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Accumulate credit for volunteering and NGO work. At pilot stage for 7 million carers and high street retailers.</a:t>
            </a:r>
          </a:p>
          <a:p>
            <a:endParaRPr lang="en-GB" dirty="0"/>
          </a:p>
          <a:p>
            <a:r>
              <a:rPr lang="en-GB" u="sng" dirty="0">
                <a:hlinkClick r:id="rId3"/>
              </a:rPr>
              <a:t>https://</a:t>
            </a:r>
            <a:r>
              <a:rPr lang="en-GB" u="sng" dirty="0" smtClean="0">
                <a:hlinkClick r:id="rId3"/>
              </a:rPr>
              <a:t>youtu.be/pHe0ApyeoN4</a:t>
            </a:r>
            <a:r>
              <a:rPr lang="en-GB" u="sng" dirty="0" smtClean="0"/>
              <a:t> </a:t>
            </a:r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Make choices based on Provenance</a:t>
            </a:r>
            <a:endParaRPr lang="en-GB" dirty="0"/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b="8861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half" idx="19"/>
          </p:nvPr>
        </p:nvSpPr>
        <p:spPr>
          <a:xfrm>
            <a:off x="4374264" y="4753113"/>
            <a:ext cx="3448935" cy="1895337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Across products, companies, processes, projects, people transact on historical attributes of trust and aligned social values.</a:t>
            </a:r>
          </a:p>
          <a:p>
            <a:endParaRPr lang="en-GB" dirty="0"/>
          </a:p>
          <a:p>
            <a:r>
              <a:rPr lang="en-GB" u="sng" dirty="0">
                <a:hlinkClick r:id="rId5"/>
              </a:rPr>
              <a:t>http://ow.ly/A34u303S4wa</a:t>
            </a:r>
            <a:endParaRPr lang="en-GB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Input your values &amp; let AI U-Bot recommend</a:t>
            </a:r>
            <a:endParaRPr lang="en-GB" dirty="0"/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94" y="2362200"/>
            <a:ext cx="2032000" cy="1524000"/>
          </a:xfrm>
        </p:spPr>
      </p:pic>
      <p:sp>
        <p:nvSpPr>
          <p:cNvPr id="22" name="Text Placeholder 21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774689"/>
          </a:xfrm>
        </p:spPr>
        <p:txBody>
          <a:bodyPr>
            <a:normAutofit fontScale="92500"/>
          </a:bodyPr>
          <a:lstStyle/>
          <a:p>
            <a:endParaRPr lang="en-GB" dirty="0" smtClean="0"/>
          </a:p>
          <a:p>
            <a:r>
              <a:rPr lang="en-GB" dirty="0" smtClean="0"/>
              <a:t>AI-Bot will make learned choices dependent on our value set. Will hunt and form our own personal digital virtual city that meet our social preferences.</a:t>
            </a:r>
          </a:p>
          <a:p>
            <a:endParaRPr lang="en-GB" dirty="0" smtClean="0"/>
          </a:p>
          <a:p>
            <a:r>
              <a:rPr lang="en-GB" u="sng" dirty="0">
                <a:hlinkClick r:id="rId7"/>
              </a:rPr>
              <a:t>https://youtu.be/tdjyoxfuhHs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60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4900" y="762000"/>
            <a:ext cx="9131299" cy="1295400"/>
          </a:xfrm>
        </p:spPr>
        <p:txBody>
          <a:bodyPr/>
          <a:lstStyle/>
          <a:p>
            <a:r>
              <a:rPr lang="en-GB" dirty="0"/>
              <a:t>Transact value using </a:t>
            </a:r>
            <a:r>
              <a:rPr lang="en-GB" dirty="0" smtClean="0"/>
              <a:t>values: new projects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City Coin with impact interventions</a:t>
            </a:r>
            <a:endParaRPr lang="en-GB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4" b="1881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692136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NEW: A major 360</a:t>
            </a:r>
            <a:r>
              <a:rPr lang="en-GB" baseline="30000" dirty="0" smtClean="0"/>
              <a:t>o</a:t>
            </a:r>
            <a:r>
              <a:rPr lang="en-GB" dirty="0" smtClean="0"/>
              <a:t> city intervention involving financial, social and geospatial interventions with Metropolis initially piloting 5 cities in the world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Transparency in Supply Chains</a:t>
            </a:r>
            <a:endParaRPr lang="en-GB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676" y="2362200"/>
            <a:ext cx="3316110" cy="1524000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577837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NEW: A major 10-man project tracking provenance of leather from cradle to grave for fashion industry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Life-Long Knowledge Passport: EduCoin</a:t>
            </a:r>
            <a:endParaRPr lang="en-GB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25" y="2362200"/>
            <a:ext cx="2448674" cy="1524000"/>
          </a:xfrm>
          <a:solidFill>
            <a:schemeClr val="accent1"/>
          </a:solidFill>
        </p:spPr>
      </p:pic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692139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NEW: A UK£20m project targeting a pre-16, Further Education, University and Employer knowledge procurement chain of formal and informal Distributed Learning Ledger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440676" y="6378377"/>
            <a:ext cx="2823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5"/>
              </a:rPr>
              <a:t>http://ow.ly/sNCM30bOzXu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618" y="6378377"/>
            <a:ext cx="328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  <a:hlinkClick r:id="rId6"/>
              </a:rPr>
              <a:t>www.cityblockcha.in</a:t>
            </a:r>
            <a:r>
              <a:rPr lang="en-GB" sz="1400" dirty="0" smtClean="0">
                <a:solidFill>
                  <a:srgbClr val="FF0000"/>
                </a:solidFill>
              </a:rPr>
              <a:t> 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57263" y="6378377"/>
            <a:ext cx="317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hlinkClick r:id="rId7"/>
              </a:rPr>
              <a:t>www.cyberfutures.net</a:t>
            </a:r>
            <a:r>
              <a:rPr lang="en-GB" sz="1400" dirty="0" smtClean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819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2800" y="764373"/>
            <a:ext cx="9423400" cy="1293028"/>
          </a:xfrm>
        </p:spPr>
        <p:txBody>
          <a:bodyPr>
            <a:normAutofit/>
          </a:bodyPr>
          <a:lstStyle/>
          <a:p>
            <a:r>
              <a:rPr lang="en-GB" dirty="0" smtClean="0"/>
              <a:t>How we Integrate hard and </a:t>
            </a:r>
            <a:br>
              <a:rPr lang="en-GB" dirty="0" smtClean="0"/>
            </a:br>
            <a:r>
              <a:rPr lang="en-GB" dirty="0" smtClean="0"/>
              <a:t>soft values 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 smtClean="0"/>
              <a:t>Regular Blockchain</a:t>
            </a:r>
          </a:p>
          <a:p>
            <a:pPr marL="0" indent="0">
              <a:buNone/>
            </a:pPr>
            <a:r>
              <a:rPr lang="en-GB" dirty="0" smtClean="0"/>
              <a:t>Bitcoin, ETH, ETC … </a:t>
            </a:r>
            <a:r>
              <a:rPr lang="en-GB" dirty="0"/>
              <a:t>any </a:t>
            </a:r>
            <a:r>
              <a:rPr lang="en-GB" dirty="0" smtClean="0"/>
              <a:t>hard-tangible-financial Value Token 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 smtClean="0"/>
              <a:t>Proof-of [...] </a:t>
            </a:r>
          </a:p>
          <a:p>
            <a:pPr marL="0" indent="0">
              <a:buNone/>
            </a:pPr>
            <a:r>
              <a:rPr lang="en-GB" dirty="0" smtClean="0"/>
              <a:t>Caring-faith-impact-happiness … any soft-intangible-</a:t>
            </a:r>
            <a:r>
              <a:rPr lang="en-GB" dirty="0" err="1" smtClean="0"/>
              <a:t>NonFinancial</a:t>
            </a:r>
            <a:r>
              <a:rPr lang="en-GB" dirty="0" smtClean="0"/>
              <a:t> Attribute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630793"/>
            <a:ext cx="5284358" cy="1587891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1600200" y="3441700"/>
            <a:ext cx="571500" cy="10414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23" y="3983187"/>
            <a:ext cx="2464778" cy="2235497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172200" y="5100935"/>
            <a:ext cx="1041400" cy="444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Bent Arrow 8"/>
          <p:cNvSpPr/>
          <p:nvPr/>
        </p:nvSpPr>
        <p:spPr>
          <a:xfrm rot="10800000">
            <a:off x="10502900" y="3441699"/>
            <a:ext cx="773724" cy="18370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2023" y="6337300"/>
            <a:ext cx="330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Distributed S/E Translator</a:t>
            </a:r>
            <a:endParaRPr lang="en-GB" dirty="0"/>
          </a:p>
        </p:txBody>
      </p:sp>
      <p:sp>
        <p:nvSpPr>
          <p:cNvPr id="11" name="Bent Arrow 10"/>
          <p:cNvSpPr/>
          <p:nvPr/>
        </p:nvSpPr>
        <p:spPr>
          <a:xfrm rot="10800000">
            <a:off x="10502900" y="3441698"/>
            <a:ext cx="1160586" cy="23876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10800000">
            <a:off x="10521462" y="3441700"/>
            <a:ext cx="449874" cy="130348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Seratio Whitepaper series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93" y="2093813"/>
            <a:ext cx="2006216" cy="2588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28" y="2106076"/>
            <a:ext cx="1772406" cy="2564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721" y="2093813"/>
            <a:ext cx="1922853" cy="25158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72" y="2057401"/>
            <a:ext cx="1803668" cy="25313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7318" y="4646067"/>
            <a:ext cx="2296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1.0 Currency of Intangible Non-Financial Value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680172" y="4646067"/>
            <a:ext cx="2296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2.0 Values Based Impact Interventions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993026" y="4699375"/>
            <a:ext cx="241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3.0 Proof-of-Impact Transaction Platform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7421050" y="4699375"/>
            <a:ext cx="2010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</a:t>
            </a:r>
            <a:r>
              <a:rPr lang="en-GB" dirty="0" smtClean="0"/>
              <a:t>.0 Seratio Sandbox Architecture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412480" y="6274018"/>
            <a:ext cx="362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hlinkClick r:id="rId6"/>
              </a:rPr>
              <a:t>https://github.com/seratio/whitepaper</a:t>
            </a:r>
            <a:r>
              <a:rPr lang="en-GB" sz="1400" dirty="0" smtClean="0"/>
              <a:t> </a:t>
            </a:r>
            <a:endParaRPr lang="en-GB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53" y="2106076"/>
            <a:ext cx="1948980" cy="25399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495858" y="4699375"/>
            <a:ext cx="242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</a:t>
            </a:r>
            <a:r>
              <a:rPr lang="en-GB" dirty="0" smtClean="0"/>
              <a:t>.0 Educational Passport: Distributed Learning Ledger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232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BLOCKCHAIN PRESENCE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 smtClean="0"/>
              <a:t>Blockchain Alliance for Good</a:t>
            </a:r>
            <a:endParaRPr lang="en-GB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5"/>
          </p:nvPr>
        </p:nvSpPr>
        <p:spPr>
          <a:xfrm>
            <a:off x="685799" y="2904564"/>
            <a:ext cx="3456432" cy="3775636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hlinkClick r:id="rId2"/>
              </a:rPr>
              <a:t>www.bisgit.org</a:t>
            </a:r>
            <a:r>
              <a:rPr lang="en-GB" dirty="0" smtClean="0"/>
              <a:t> </a:t>
            </a:r>
          </a:p>
          <a:p>
            <a:r>
              <a:rPr lang="en-GB" dirty="0" smtClean="0"/>
              <a:t>Free membership organisation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Cambridge</a:t>
            </a:r>
          </a:p>
          <a:p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ow.ly/wl1i30aFC4V</a:t>
            </a:r>
            <a:r>
              <a:rPr lang="en-GB" dirty="0" smtClean="0"/>
              <a:t> </a:t>
            </a:r>
          </a:p>
          <a:p>
            <a:r>
              <a:rPr lang="en-GB" dirty="0" smtClean="0"/>
              <a:t>Washington and Beijing </a:t>
            </a:r>
          </a:p>
          <a:p>
            <a:r>
              <a:rPr lang="en-GB" dirty="0">
                <a:hlinkClick r:id="rId4"/>
              </a:rPr>
              <a:t>http://</a:t>
            </a:r>
            <a:r>
              <a:rPr lang="en-GB" dirty="0" smtClean="0">
                <a:hlinkClick r:id="rId4"/>
              </a:rPr>
              <a:t>ow.ly/IB5A30aFBFJ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sz="1800" dirty="0" smtClean="0"/>
              <a:t>Communications</a:t>
            </a:r>
            <a:endParaRPr lang="en-GB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6"/>
          </p:nvPr>
        </p:nvSpPr>
        <p:spPr>
          <a:xfrm>
            <a:off x="4366858" y="2904066"/>
            <a:ext cx="3456432" cy="3776134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Latest Newsletter</a:t>
            </a:r>
          </a:p>
          <a:p>
            <a:r>
              <a:rPr lang="en-GB" u="sng" dirty="0">
                <a:hlinkClick r:id="rId5"/>
              </a:rPr>
              <a:t>http://</a:t>
            </a:r>
            <a:r>
              <a:rPr lang="en-GB" u="sng" dirty="0" smtClean="0">
                <a:hlinkClick r:id="rId5"/>
              </a:rPr>
              <a:t>eepurl.com/cCQgJv</a:t>
            </a:r>
            <a:r>
              <a:rPr lang="en-GB" u="sng" dirty="0" smtClean="0"/>
              <a:t> </a:t>
            </a:r>
          </a:p>
          <a:p>
            <a:r>
              <a:rPr lang="en-GB" u="sng" dirty="0">
                <a:hlinkClick r:id="rId6"/>
              </a:rPr>
              <a:t>http://ow.ly/XLts30bvfEy</a:t>
            </a:r>
            <a:endParaRPr lang="en-GB" u="sng" dirty="0" smtClean="0"/>
          </a:p>
          <a:p>
            <a:r>
              <a:rPr lang="en-GB" dirty="0" smtClean="0"/>
              <a:t>Videos</a:t>
            </a:r>
          </a:p>
          <a:p>
            <a:r>
              <a:rPr lang="en-GB" dirty="0" smtClean="0">
                <a:hlinkClick r:id="rId7"/>
              </a:rPr>
              <a:t>www.youtube.com/user/TheCCEG</a:t>
            </a:r>
            <a:r>
              <a:rPr lang="en-GB" dirty="0" smtClean="0"/>
              <a:t> </a:t>
            </a:r>
          </a:p>
          <a:p>
            <a:endParaRPr lang="en-GB" u="sng" dirty="0" smtClean="0"/>
          </a:p>
          <a:p>
            <a:endParaRPr lang="en-GB" u="sng" dirty="0" smtClean="0"/>
          </a:p>
          <a:p>
            <a:endParaRPr lang="en-GB" u="sng" dirty="0" smtClean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Latest Journal </a:t>
            </a:r>
          </a:p>
          <a:p>
            <a:r>
              <a:rPr lang="en-GB" u="sng" dirty="0" smtClean="0">
                <a:hlinkClick r:id="rId8"/>
              </a:rPr>
              <a:t>http</a:t>
            </a:r>
            <a:r>
              <a:rPr lang="en-GB" u="sng" dirty="0">
                <a:hlinkClick r:id="rId8"/>
              </a:rPr>
              <a:t>://</a:t>
            </a:r>
            <a:r>
              <a:rPr lang="en-GB" u="sng" dirty="0" smtClean="0">
                <a:hlinkClick r:id="rId8"/>
              </a:rPr>
              <a:t>ow.ly/mHTx309odXr</a:t>
            </a:r>
            <a:r>
              <a:rPr lang="en-GB" u="sng" dirty="0" smtClean="0"/>
              <a:t> </a:t>
            </a:r>
          </a:p>
          <a:p>
            <a:r>
              <a:rPr lang="en-GB" dirty="0" smtClean="0"/>
              <a:t>Blogs</a:t>
            </a:r>
            <a:endParaRPr lang="en-GB" dirty="0"/>
          </a:p>
          <a:p>
            <a:r>
              <a:rPr lang="en-GB" dirty="0">
                <a:hlinkClick r:id="rId9"/>
              </a:rPr>
              <a:t>https://ethereumclassic.github.io/blog/2017-01-06-sustainable-development-goals</a:t>
            </a:r>
            <a:r>
              <a:rPr lang="en-GB" dirty="0" smtClean="0">
                <a:hlinkClick r:id="rId9"/>
              </a:rPr>
              <a:t>/</a:t>
            </a:r>
            <a:r>
              <a:rPr lang="en-GB" dirty="0" smtClean="0"/>
              <a:t> 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dirty="0" smtClean="0"/>
              <a:t>Proof-of-Concept</a:t>
            </a:r>
            <a:endParaRPr lang="en-GB" sz="1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7"/>
          </p:nvPr>
        </p:nvSpPr>
        <p:spPr>
          <a:xfrm>
            <a:off x="8051801" y="2904564"/>
            <a:ext cx="3456432" cy="377563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Demo</a:t>
            </a:r>
          </a:p>
          <a:p>
            <a:r>
              <a:rPr lang="en-GB" sz="1300" dirty="0" smtClean="0">
                <a:hlinkClick r:id="rId10"/>
              </a:rPr>
              <a:t>http</a:t>
            </a:r>
            <a:r>
              <a:rPr lang="en-GB" sz="1300" dirty="0">
                <a:hlinkClick r:id="rId10"/>
              </a:rPr>
              <a:t>://blockchain.seratio.com</a:t>
            </a:r>
            <a:r>
              <a:rPr lang="en-GB" sz="1300" dirty="0" smtClean="0">
                <a:hlinkClick r:id="rId10"/>
              </a:rPr>
              <a:t>/</a:t>
            </a:r>
            <a:r>
              <a:rPr lang="en-GB" sz="1300" dirty="0" smtClean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Hackathon</a:t>
            </a:r>
            <a:endParaRPr lang="en-GB" dirty="0"/>
          </a:p>
          <a:p>
            <a:r>
              <a:rPr lang="en-GB" sz="1300" dirty="0">
                <a:hlinkClick r:id="rId11"/>
              </a:rPr>
              <a:t>http://ow.ly/zz7n30aFByM</a:t>
            </a:r>
            <a:r>
              <a:rPr lang="en-GB" sz="1300" dirty="0"/>
              <a:t> </a:t>
            </a:r>
          </a:p>
          <a:p>
            <a:r>
              <a:rPr lang="en-GB" dirty="0" smtClean="0"/>
              <a:t> Top 150</a:t>
            </a:r>
          </a:p>
          <a:p>
            <a:r>
              <a:rPr lang="en-GB" sz="1300" dirty="0">
                <a:hlinkClick r:id="rId12"/>
              </a:rPr>
              <a:t>http://www.thedigitalmarketingbureau.com/2017/01/18/blockchain-companies-infographic</a:t>
            </a:r>
            <a:r>
              <a:rPr lang="en-GB" sz="1300" dirty="0" smtClean="0">
                <a:hlinkClick r:id="rId12"/>
              </a:rPr>
              <a:t>/</a:t>
            </a:r>
            <a:r>
              <a:rPr lang="en-GB" sz="1300" dirty="0" smtClean="0"/>
              <a:t> 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7" y="3486950"/>
            <a:ext cx="3330627" cy="1759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60" y="3658098"/>
            <a:ext cx="3342911" cy="1117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312" y="3990582"/>
            <a:ext cx="2514688" cy="12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0" y="764373"/>
            <a:ext cx="9220200" cy="1293028"/>
          </a:xfrm>
        </p:spPr>
        <p:txBody>
          <a:bodyPr/>
          <a:lstStyle/>
          <a:p>
            <a:r>
              <a:rPr lang="en-GB" dirty="0" smtClean="0"/>
              <a:t>So how do we measure the red?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1962991"/>
            <a:ext cx="7099300" cy="47795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3914809"/>
            <a:ext cx="2730500" cy="970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1" y="2380431"/>
            <a:ext cx="2730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relationship between the red and blue is called the Social Earnings Ratio.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… and metrics based on S/E have been in development by CCEG since 2011.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54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1533" y="3556778"/>
            <a:ext cx="10822034" cy="195993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800" dirty="0" smtClean="0"/>
              <a:t>World’s leading think tank on the movement of value</a:t>
            </a:r>
            <a:br>
              <a:rPr lang="en-GB" sz="2800" dirty="0" smtClean="0"/>
            </a:b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2800" dirty="0" smtClean="0"/>
              <a:t>60,000+ members</a:t>
            </a:r>
            <a:br>
              <a:rPr lang="en-GB" sz="2800" dirty="0" smtClean="0"/>
            </a:br>
            <a:r>
              <a:rPr lang="en-GB" sz="2800" dirty="0" smtClean="0"/>
              <a:t>7000 heads of </a:t>
            </a:r>
            <a:r>
              <a:rPr lang="en-GB" sz="2800" dirty="0" err="1" smtClean="0"/>
              <a:t>csr</a:t>
            </a:r>
            <a:r>
              <a:rPr lang="en-GB" sz="2800" dirty="0" smtClean="0"/>
              <a:t> of global companies</a:t>
            </a:r>
            <a:br>
              <a:rPr lang="en-GB" sz="2800" dirty="0" smtClean="0"/>
            </a:br>
            <a:r>
              <a:rPr lang="en-GB" sz="2800" dirty="0" smtClean="0"/>
              <a:t>2000 politicians</a:t>
            </a:r>
            <a:br>
              <a:rPr lang="en-GB" sz="2800" dirty="0" smtClean="0"/>
            </a:br>
            <a:r>
              <a:rPr lang="en-GB" sz="2800" dirty="0" smtClean="0"/>
              <a:t>est. 2011</a:t>
            </a:r>
            <a:endParaRPr lang="en-GB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85800" y="5697415"/>
            <a:ext cx="10820400" cy="521269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hlinkClick r:id="rId2"/>
              </a:rPr>
              <a:t>www.cceg.org.uk</a:t>
            </a:r>
            <a:endParaRPr lang="en-GB" sz="2800" dirty="0" smtClean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" y="2059982"/>
            <a:ext cx="10821840" cy="1241076"/>
          </a:xfrm>
        </p:spPr>
      </p:pic>
    </p:spTree>
    <p:extLst>
      <p:ext uri="{BB962C8B-B14F-4D97-AF65-F5344CB8AC3E}">
        <p14:creationId xmlns:p14="http://schemas.microsoft.com/office/powerpoint/2010/main" val="38390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hlinkClick r:id="rId2"/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r="2275"/>
          <a:stretch>
            <a:fillRect/>
          </a:stretch>
        </p:blipFill>
        <p:spPr/>
      </p:pic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685800" y="1702272"/>
            <a:ext cx="687324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 are at the forefront of the measurement of Non-Financial Value </a:t>
            </a:r>
            <a:endParaRPr lang="en-GB" dirty="0"/>
          </a:p>
        </p:txBody>
      </p:sp>
      <p:sp>
        <p:nvSpPr>
          <p:cNvPr id="8" name="Text Placeholder 15"/>
          <p:cNvSpPr txBox="1"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r>
              <a:rPr lang="en-GB" sz="1900" dirty="0" smtClean="0"/>
              <a:t>Digitize All Intangible and Non-Financial Value</a:t>
            </a:r>
          </a:p>
          <a:p>
            <a:endParaRPr lang="en-GB" sz="1900" dirty="0" smtClean="0"/>
          </a:p>
          <a:p>
            <a:r>
              <a:rPr lang="en-GB" sz="1900" dirty="0" smtClean="0"/>
              <a:t>Turn Sentiment into Financial Value</a:t>
            </a:r>
          </a:p>
          <a:p>
            <a:endParaRPr lang="en-GB" sz="1900" dirty="0" smtClean="0"/>
          </a:p>
          <a:p>
            <a:r>
              <a:rPr lang="en-GB" sz="1900" dirty="0" smtClean="0"/>
              <a:t>Use Fast Data – completed in 10-60 seconds</a:t>
            </a:r>
          </a:p>
          <a:p>
            <a:pPr marL="0" indent="0">
              <a:buNone/>
            </a:pPr>
            <a:endParaRPr lang="en-GB" sz="1900" dirty="0" smtClean="0"/>
          </a:p>
          <a:p>
            <a:r>
              <a:rPr lang="en-GB" sz="1900" dirty="0"/>
              <a:t>Measured &gt;UK£ 3 trillion of </a:t>
            </a:r>
            <a:r>
              <a:rPr lang="en-GB" sz="1900" dirty="0" smtClean="0"/>
              <a:t>value </a:t>
            </a:r>
            <a:r>
              <a:rPr lang="en-GB" sz="1800" u="sng" dirty="0">
                <a:hlinkClick r:id="rId2"/>
              </a:rPr>
              <a:t>http://ow.ly/SYLeS</a:t>
            </a:r>
            <a:endParaRPr lang="en-GB" sz="1900" dirty="0"/>
          </a:p>
          <a:p>
            <a:endParaRPr lang="en-GB" sz="1900" dirty="0" smtClean="0"/>
          </a:p>
          <a:p>
            <a:r>
              <a:rPr lang="en-GB" sz="1900" dirty="0" smtClean="0"/>
              <a:t>… and now we Transact Non-Financial Value using Blockchain</a:t>
            </a:r>
          </a:p>
          <a:p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24830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27274" y="762000"/>
            <a:ext cx="9578925" cy="1295400"/>
          </a:xfrm>
        </p:spPr>
        <p:txBody>
          <a:bodyPr/>
          <a:lstStyle/>
          <a:p>
            <a:r>
              <a:rPr lang="en-GB" dirty="0" smtClean="0"/>
              <a:t>Social value &amp; intangibles review</a:t>
            </a:r>
            <a:endParaRPr lang="en-GB" dirty="0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79" y="2351827"/>
            <a:ext cx="2171723" cy="3088674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52" y="2331665"/>
            <a:ext cx="2196564" cy="3098465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66" y="2331665"/>
            <a:ext cx="2222457" cy="3098465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63" y="2331665"/>
            <a:ext cx="2188878" cy="30984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3" y="2331665"/>
            <a:ext cx="2165598" cy="30679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61532" y="5924283"/>
            <a:ext cx="844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Journal: </a:t>
            </a:r>
            <a:r>
              <a:rPr lang="en-GB" u="sng" dirty="0">
                <a:hlinkClick r:id="rId7"/>
              </a:rPr>
              <a:t>https://</a:t>
            </a:r>
            <a:r>
              <a:rPr lang="en-GB" u="sng" dirty="0" smtClean="0">
                <a:hlinkClick r:id="rId7"/>
              </a:rPr>
              <a:t>issuu.com/seratio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4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80813" y="5107037"/>
            <a:ext cx="10822034" cy="819355"/>
          </a:xfrm>
        </p:spPr>
        <p:txBody>
          <a:bodyPr/>
          <a:lstStyle/>
          <a:p>
            <a:pPr algn="ctr"/>
            <a:r>
              <a:rPr lang="en-GB" dirty="0" smtClean="0"/>
              <a:t>Completed 100+ international commissions </a:t>
            </a:r>
            <a:endParaRPr lang="en-GB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864" y="1224782"/>
            <a:ext cx="6712436" cy="3971155"/>
          </a:xfrm>
        </p:spPr>
      </p:pic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>
          <a:xfrm>
            <a:off x="682447" y="6096000"/>
            <a:ext cx="10820400" cy="529084"/>
          </a:xfrm>
        </p:spPr>
        <p:txBody>
          <a:bodyPr>
            <a:normAutofit/>
          </a:bodyPr>
          <a:lstStyle/>
          <a:p>
            <a:pPr algn="ctr"/>
            <a:r>
              <a:rPr lang="en-GB" sz="2000" dirty="0" smtClean="0">
                <a:hlinkClick r:id="rId3"/>
              </a:rPr>
              <a:t>www.socialearningsratio.com</a:t>
            </a:r>
            <a:r>
              <a:rPr lang="en-GB" sz="2000" dirty="0" smtClean="0"/>
              <a:t>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569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74231" y="673100"/>
            <a:ext cx="8407400" cy="1600200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Bobby </a:t>
            </a:r>
            <a:r>
              <a:rPr lang="en-GB" dirty="0" smtClean="0"/>
              <a:t>Kennedy: </a:t>
            </a:r>
            <a:r>
              <a:rPr lang="en-GB" dirty="0"/>
              <a:t>'measures everything except that which is worthwhile'</a:t>
            </a:r>
            <a:br>
              <a:rPr lang="en-GB" dirty="0"/>
            </a:b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99" y="2374900"/>
            <a:ext cx="3513931" cy="2108359"/>
          </a:xfrm>
        </p:spPr>
      </p:pic>
      <p:sp>
        <p:nvSpPr>
          <p:cNvPr id="7" name="Text Placeholder 6"/>
          <p:cNvSpPr txBox="1">
            <a:spLocks noGrp="1"/>
          </p:cNvSpPr>
          <p:nvPr>
            <p:ph type="body" sz="half" idx="2"/>
          </p:nvPr>
        </p:nvSpPr>
        <p:spPr>
          <a:xfrm>
            <a:off x="304800" y="2273300"/>
            <a:ext cx="5499100" cy="389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Yet the gross national product does not allow for the </a:t>
            </a:r>
            <a:r>
              <a:rPr lang="en-GB" sz="2000" b="1" dirty="0"/>
              <a:t>health</a:t>
            </a:r>
            <a:r>
              <a:rPr lang="en-GB" sz="2000" dirty="0"/>
              <a:t> of our children, the </a:t>
            </a:r>
            <a:r>
              <a:rPr lang="en-GB" sz="2000" b="1" dirty="0"/>
              <a:t>quality</a:t>
            </a:r>
            <a:r>
              <a:rPr lang="en-GB" sz="2000" dirty="0"/>
              <a:t> of their education or the </a:t>
            </a:r>
            <a:r>
              <a:rPr lang="en-GB" sz="2000" b="1" dirty="0"/>
              <a:t>joy</a:t>
            </a:r>
            <a:r>
              <a:rPr lang="en-GB" sz="2000" dirty="0"/>
              <a:t> of their play.  It does not include the </a:t>
            </a:r>
            <a:r>
              <a:rPr lang="en-GB" sz="2000" b="1" dirty="0"/>
              <a:t>beauty</a:t>
            </a:r>
            <a:r>
              <a:rPr lang="en-GB" sz="2000" dirty="0"/>
              <a:t> of our poetry or the </a:t>
            </a:r>
            <a:r>
              <a:rPr lang="en-GB" sz="2000" b="1" dirty="0"/>
              <a:t>strength</a:t>
            </a:r>
            <a:r>
              <a:rPr lang="en-GB" sz="2000" dirty="0"/>
              <a:t> of our marriages, the </a:t>
            </a:r>
            <a:r>
              <a:rPr lang="en-GB" sz="2000" b="1" dirty="0"/>
              <a:t>intelligence</a:t>
            </a:r>
            <a:r>
              <a:rPr lang="en-GB" sz="2000" dirty="0"/>
              <a:t> of our public debate or the </a:t>
            </a:r>
            <a:r>
              <a:rPr lang="en-GB" sz="2000" b="1" dirty="0"/>
              <a:t>integrity</a:t>
            </a:r>
            <a:r>
              <a:rPr lang="en-GB" sz="2000" dirty="0"/>
              <a:t> of our public officials. </a:t>
            </a:r>
          </a:p>
          <a:p>
            <a:r>
              <a:rPr lang="en-GB" sz="2000" dirty="0"/>
              <a:t>It measures neither our </a:t>
            </a:r>
            <a:r>
              <a:rPr lang="en-GB" sz="2000" b="1" dirty="0"/>
              <a:t>wit</a:t>
            </a:r>
            <a:r>
              <a:rPr lang="en-GB" sz="2000" dirty="0"/>
              <a:t> nor our </a:t>
            </a:r>
            <a:r>
              <a:rPr lang="en-GB" sz="2000" b="1" dirty="0"/>
              <a:t>courage</a:t>
            </a:r>
            <a:r>
              <a:rPr lang="en-GB" sz="2000" dirty="0"/>
              <a:t>, neither our </a:t>
            </a:r>
            <a:r>
              <a:rPr lang="en-GB" sz="2000" b="1" dirty="0"/>
              <a:t>wisdom</a:t>
            </a:r>
            <a:r>
              <a:rPr lang="en-GB" sz="2000" dirty="0"/>
              <a:t> nor our l</a:t>
            </a:r>
            <a:r>
              <a:rPr lang="en-GB" sz="2000" b="1" dirty="0"/>
              <a:t>earning</a:t>
            </a:r>
            <a:r>
              <a:rPr lang="en-GB" sz="2000" dirty="0"/>
              <a:t>, neither our </a:t>
            </a:r>
            <a:r>
              <a:rPr lang="en-GB" sz="2000" b="1" dirty="0"/>
              <a:t>compassion</a:t>
            </a:r>
            <a:r>
              <a:rPr lang="en-GB" sz="2000" dirty="0"/>
              <a:t> nor our </a:t>
            </a:r>
            <a:r>
              <a:rPr lang="en-GB" sz="2000" b="1" dirty="0"/>
              <a:t>devotion</a:t>
            </a:r>
            <a:r>
              <a:rPr lang="en-GB" sz="2000" dirty="0"/>
              <a:t> to our country, it measures everything in short, except that which makes life </a:t>
            </a:r>
            <a:r>
              <a:rPr lang="en-GB" sz="2000" dirty="0" smtClean="0"/>
              <a:t>worthwhile </a:t>
            </a:r>
            <a:endParaRPr lang="en-GB" sz="2000" dirty="0"/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282531" y="4584859"/>
            <a:ext cx="5668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/>
              <a:t>University of Kansas, March 18, 1968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815931" y="5435600"/>
            <a:ext cx="513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“</a:t>
            </a:r>
            <a:r>
              <a:rPr lang="en-GB" b="1" i="1" dirty="0" smtClean="0"/>
              <a:t>As </a:t>
            </a:r>
            <a:r>
              <a:rPr lang="en-GB" b="1" i="1" dirty="0"/>
              <a:t>the old saying goes, </a:t>
            </a:r>
            <a:endParaRPr lang="en-GB" b="1" i="1" dirty="0" smtClean="0"/>
          </a:p>
          <a:p>
            <a:pPr algn="r"/>
            <a:r>
              <a:rPr lang="en-GB" b="1" i="1" dirty="0" smtClean="0"/>
              <a:t>What </a:t>
            </a:r>
            <a:r>
              <a:rPr lang="en-GB" b="1" i="1" dirty="0"/>
              <a:t>gets measured gets </a:t>
            </a:r>
            <a:r>
              <a:rPr lang="en-GB" b="1" i="1" dirty="0" smtClean="0"/>
              <a:t>done</a:t>
            </a:r>
            <a:r>
              <a:rPr lang="en-GB" dirty="0" smtClean="0"/>
              <a:t>“ </a:t>
            </a:r>
          </a:p>
          <a:p>
            <a:pPr algn="r"/>
            <a:r>
              <a:rPr lang="en-GB" dirty="0" smtClean="0"/>
              <a:t>Bill Gates (India, April 2017)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50567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god metric …The most rapidly adopted social impact metric in the world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GB" dirty="0" smtClean="0"/>
              <a:t>Vatican Press (January 2015) </a:t>
            </a:r>
            <a:r>
              <a:rPr lang="en-GB" u="sng" dirty="0">
                <a:hlinkClick r:id="rId2"/>
              </a:rPr>
              <a:t>http://ow.ly/GPnAi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World Leaders in the supply of Metrics for things that have traditionally been difficult to measure …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0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Supply the metrics behind laws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 smtClean="0"/>
              <a:t>Social Value Act 2012</a:t>
            </a:r>
            <a:endParaRPr lang="en-GB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www.publicvalue.online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sz="2000" dirty="0" smtClean="0"/>
              <a:t>Modern Slavery Act 2015</a:t>
            </a:r>
            <a:endParaRPr lang="en-GB" sz="2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www.modernslavery.uk</a:t>
            </a:r>
            <a:r>
              <a:rPr lang="en-GB" dirty="0" smtClean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000" dirty="0"/>
              <a:t>5</a:t>
            </a:r>
            <a:r>
              <a:rPr lang="en-GB" sz="2000" dirty="0" smtClean="0"/>
              <a:t> x EU Commissions</a:t>
            </a:r>
            <a:endParaRPr lang="en-GB" sz="2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GB" dirty="0" smtClean="0">
                <a:hlinkClick r:id="rId4"/>
              </a:rPr>
              <a:t>www.socialvalue.eu</a:t>
            </a:r>
            <a:r>
              <a:rPr lang="en-GB" dirty="0" smtClean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490" y="3657601"/>
            <a:ext cx="3889464" cy="23631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405" y="3657601"/>
            <a:ext cx="3599455" cy="23631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657600"/>
            <a:ext cx="3549679" cy="2386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68021" y="1717619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International </a:t>
            </a:r>
            <a:r>
              <a:rPr lang="en-GB" u="sng" dirty="0">
                <a:hlinkClick r:id="rId8"/>
              </a:rPr>
              <a:t>http://ow.ly/JNxqv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98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02" y="232711"/>
            <a:ext cx="4273359" cy="323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3" y="3776514"/>
            <a:ext cx="6191915" cy="2852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51" y="1712261"/>
            <a:ext cx="5273497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59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Spin out ORGs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1308698"/>
          </a:xfrm>
        </p:spPr>
        <p:txBody>
          <a:bodyPr>
            <a:normAutofit/>
          </a:bodyPr>
          <a:lstStyle/>
          <a:p>
            <a:pPr algn="ctr"/>
            <a:r>
              <a:rPr lang="en-GB" sz="2200" dirty="0" smtClean="0"/>
              <a:t>Jan 2015: Seratio Limited</a:t>
            </a:r>
          </a:p>
          <a:p>
            <a:pPr algn="ctr"/>
            <a:r>
              <a:rPr lang="en-GB" sz="2200" dirty="0" smtClean="0"/>
              <a:t>Operating in Social Innovation</a:t>
            </a:r>
          </a:p>
          <a:p>
            <a:pPr algn="ctr"/>
            <a:r>
              <a:rPr lang="en-GB" sz="2200" dirty="0" smtClean="0"/>
              <a:t>Software-as-a-Service (SaaS)</a:t>
            </a:r>
          </a:p>
        </p:txBody>
      </p:sp>
      <p:pic>
        <p:nvPicPr>
          <p:cNvPr id="18" name="Content Placeholder 17">
            <a:hlinkClick r:id="rId2"/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4078514"/>
            <a:ext cx="1333500" cy="1281714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1207098"/>
          </a:xfrm>
        </p:spPr>
        <p:txBody>
          <a:bodyPr>
            <a:normAutofit lnSpcReduction="10000"/>
          </a:bodyPr>
          <a:lstStyle/>
          <a:p>
            <a:pPr algn="ctr"/>
            <a:r>
              <a:rPr lang="en-GB" sz="2200" dirty="0" smtClean="0"/>
              <a:t>Jan 2017: CCEG Blockchain UN Lab</a:t>
            </a:r>
          </a:p>
          <a:p>
            <a:pPr algn="ctr"/>
            <a:r>
              <a:rPr lang="en-GB" sz="2200" dirty="0" smtClean="0"/>
              <a:t>New vehicle in Blockchain</a:t>
            </a:r>
          </a:p>
          <a:p>
            <a:pPr algn="ctr"/>
            <a:r>
              <a:rPr lang="en-GB" sz="2200" dirty="0" smtClean="0"/>
              <a:t>Platform-as-a-Service (PaaS)</a:t>
            </a:r>
            <a:endParaRPr lang="en-GB" sz="2200" dirty="0"/>
          </a:p>
        </p:txBody>
      </p:sp>
      <p:pic>
        <p:nvPicPr>
          <p:cNvPr id="22" name="Picture Placeholder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16" y="3991679"/>
            <a:ext cx="5331367" cy="13670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7100" y="5696330"/>
            <a:ext cx="2349500" cy="373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hlinkClick r:id="rId2"/>
              </a:rPr>
              <a:t>www.seratio.com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6597649" y="5696330"/>
            <a:ext cx="471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hlinkClick r:id="rId4"/>
              </a:rPr>
              <a:t>http://mypad.Northampton.ac.uk/cceg</a:t>
            </a:r>
            <a:r>
              <a:rPr lang="en-GB" dirty="0" smtClean="0"/>
              <a:t> </a:t>
            </a:r>
          </a:p>
          <a:p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83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888402"/>
            <a:ext cx="10414000" cy="1295400"/>
          </a:xfrm>
        </p:spPr>
        <p:txBody>
          <a:bodyPr/>
          <a:lstStyle/>
          <a:p>
            <a:r>
              <a:rPr lang="en-GB" dirty="0" smtClean="0"/>
              <a:t>Industry bibles through consensus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GB" dirty="0" smtClean="0"/>
              <a:t>Social Value in Public Procurement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32" y="3007715"/>
            <a:ext cx="2145926" cy="302478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GB" dirty="0" smtClean="0"/>
              <a:t>The </a:t>
            </a:r>
          </a:p>
          <a:p>
            <a:pPr algn="ctr"/>
            <a:r>
              <a:rPr lang="en-GB" dirty="0" smtClean="0"/>
              <a:t>Blockchain Manifesto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079" y="3007715"/>
            <a:ext cx="2188842" cy="3066784"/>
          </a:xfrm>
        </p:spPr>
      </p:pic>
      <p:sp>
        <p:nvSpPr>
          <p:cNvPr id="4" name="TextBox 3"/>
          <p:cNvSpPr txBox="1"/>
          <p:nvPr/>
        </p:nvSpPr>
        <p:spPr>
          <a:xfrm>
            <a:off x="2414632" y="6197600"/>
            <a:ext cx="2474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hlinkClick r:id="rId4"/>
              </a:rPr>
              <a:t>http://ow.ly/CbFUa 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763678" y="6197599"/>
            <a:ext cx="3194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5"/>
              </a:rPr>
              <a:t>http://ow.ly/BKIl30bOD1t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89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37272" y="762000"/>
            <a:ext cx="9368928" cy="1295400"/>
          </a:xfrm>
        </p:spPr>
        <p:txBody>
          <a:bodyPr/>
          <a:lstStyle/>
          <a:p>
            <a:r>
              <a:rPr lang="en-GB" dirty="0" smtClean="0"/>
              <a:t>OFFICES: </a:t>
            </a:r>
            <a:br>
              <a:rPr lang="en-GB" dirty="0" smtClean="0"/>
            </a:br>
            <a:r>
              <a:rPr lang="en-GB" dirty="0" smtClean="0"/>
              <a:t>London – New York - Shanghai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Fordham University IIHA</a:t>
            </a:r>
          </a:p>
          <a:p>
            <a:r>
              <a:rPr lang="en-GB" sz="1500" u="sng" dirty="0">
                <a:hlinkClick r:id="rId2"/>
              </a:rPr>
              <a:t>http://ow.ly/v5Nq30dtD9t </a:t>
            </a:r>
            <a:endParaRPr lang="en-GB" sz="15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0" y="3308157"/>
            <a:ext cx="5068834" cy="2734062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Shanghai Office </a:t>
            </a:r>
          </a:p>
          <a:p>
            <a:r>
              <a:rPr lang="en-GB" dirty="0" smtClean="0"/>
              <a:t>to manage university partners</a:t>
            </a:r>
            <a:endParaRPr lang="en-GB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75000"/>
            <a:ext cx="5334000" cy="3000375"/>
          </a:xfrm>
        </p:spPr>
      </p:pic>
    </p:spTree>
    <p:extLst>
      <p:ext uri="{BB962C8B-B14F-4D97-AF65-F5344CB8AC3E}">
        <p14:creationId xmlns:p14="http://schemas.microsoft.com/office/powerpoint/2010/main" val="1983557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Seratio based </a:t>
            </a:r>
            <a:r>
              <a:rPr lang="en-GB" dirty="0" smtClean="0"/>
              <a:t>TOKENS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Seratio ICO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>
            <a:normAutofit/>
          </a:bodyPr>
          <a:lstStyle/>
          <a:p>
            <a:r>
              <a:rPr lang="en-GB" dirty="0" smtClean="0"/>
              <a:t>Private Placement: 15 July 2017</a:t>
            </a:r>
          </a:p>
          <a:p>
            <a:r>
              <a:rPr lang="en-GB" dirty="0" smtClean="0"/>
              <a:t>Pre-ICO: 15 Sept 2017</a:t>
            </a:r>
          </a:p>
          <a:p>
            <a:r>
              <a:rPr lang="en-GB" dirty="0" smtClean="0"/>
              <a:t>ICO: 1</a:t>
            </a:r>
            <a:r>
              <a:rPr lang="en-GB" baseline="30000" dirty="0" smtClean="0"/>
              <a:t>st</a:t>
            </a:r>
            <a:r>
              <a:rPr lang="en-GB" dirty="0" smtClean="0"/>
              <a:t> Oct – 31 Oct </a:t>
            </a:r>
            <a:r>
              <a:rPr lang="en-GB" dirty="0" smtClean="0"/>
              <a:t>2017</a:t>
            </a:r>
          </a:p>
          <a:p>
            <a:endParaRPr lang="en-GB" dirty="0"/>
          </a:p>
          <a:p>
            <a:r>
              <a:rPr lang="en-GB" b="1" dirty="0" smtClean="0">
                <a:hlinkClick r:id="rId3"/>
              </a:rPr>
              <a:t>www.seratio-coins.world</a:t>
            </a:r>
            <a:endParaRPr lang="en-GB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Commissioned Coins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Carers Coin</a:t>
            </a:r>
          </a:p>
          <a:p>
            <a:r>
              <a:rPr lang="en-GB" dirty="0"/>
              <a:t>City Coin</a:t>
            </a:r>
          </a:p>
          <a:p>
            <a:r>
              <a:rPr lang="en-GB" dirty="0"/>
              <a:t>EduCoin</a:t>
            </a:r>
          </a:p>
          <a:p>
            <a:r>
              <a:rPr lang="en-GB" dirty="0"/>
              <a:t>Islamic Coin</a:t>
            </a:r>
          </a:p>
          <a:p>
            <a:r>
              <a:rPr lang="en-GB" dirty="0"/>
              <a:t>Leadership Coin</a:t>
            </a:r>
          </a:p>
          <a:p>
            <a:r>
              <a:rPr lang="en-GB" dirty="0"/>
              <a:t>SDG Coin</a:t>
            </a:r>
          </a:p>
          <a:p>
            <a:r>
              <a:rPr lang="en-GB" dirty="0"/>
              <a:t>Water Coin</a:t>
            </a:r>
          </a:p>
          <a:p>
            <a:r>
              <a:rPr lang="en-GB" dirty="0"/>
              <a:t>Women’s </a:t>
            </a:r>
            <a:r>
              <a:rPr lang="en-GB" dirty="0" smtClean="0"/>
              <a:t>Coin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620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7" y="1293104"/>
            <a:ext cx="10821840" cy="2774830"/>
          </a:xfr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685777" y="4697360"/>
            <a:ext cx="10822034" cy="819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hlinkClick r:id="rId3"/>
              </a:rPr>
              <a:t>Olinga.taeed@cceg.org.uk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>
            <a:normAutofit/>
          </a:bodyPr>
          <a:lstStyle/>
          <a:p>
            <a:r>
              <a:rPr lang="en-GB" dirty="0" smtClean="0"/>
              <a:t>			</a:t>
            </a:r>
          </a:p>
          <a:p>
            <a:r>
              <a:rPr lang="en-GB" dirty="0" err="1"/>
              <a:t>whatsapp</a:t>
            </a:r>
            <a:r>
              <a:rPr lang="en-GB" dirty="0"/>
              <a:t>: +44 7715 806318 </a:t>
            </a:r>
            <a:r>
              <a:rPr lang="en-GB" dirty="0" smtClean="0"/>
              <a:t>	@</a:t>
            </a:r>
            <a:r>
              <a:rPr lang="en-GB" dirty="0" err="1" smtClean="0"/>
              <a:t>olingataeed</a:t>
            </a:r>
            <a:r>
              <a:rPr lang="en-GB" dirty="0" smtClean="0"/>
              <a:t>		skype: </a:t>
            </a:r>
            <a:r>
              <a:rPr lang="en-GB" dirty="0" err="1" smtClean="0"/>
              <a:t>olingataeed</a:t>
            </a:r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27" y="4897091"/>
            <a:ext cx="1481484" cy="14814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1727" y="4238326"/>
            <a:ext cx="21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#</a:t>
            </a:r>
            <a:r>
              <a:rPr lang="en-GB" dirty="0" err="1" smtClean="0"/>
              <a:t>goodistrending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58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Blockchain is focused on the movement of value between entities, the so called ‘internet-of-value’ (</a:t>
            </a:r>
            <a:r>
              <a:rPr lang="en-GB" dirty="0" err="1" smtClean="0"/>
              <a:t>IoV</a:t>
            </a:r>
            <a:r>
              <a:rPr lang="en-GB" dirty="0" smtClean="0"/>
              <a:t>). But there are many kinds of value … love has value, kindness has value, generosity has value, Respect has value, emotions have value … 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9400" y="3844925"/>
            <a:ext cx="11235267" cy="612775"/>
          </a:xfrm>
        </p:spPr>
        <p:txBody>
          <a:bodyPr/>
          <a:lstStyle/>
          <a:p>
            <a:r>
              <a:rPr lang="en-GB" dirty="0" smtClean="0"/>
              <a:t>Shouldn’t blockchain capture the movement of </a:t>
            </a:r>
            <a:r>
              <a:rPr lang="en-GB" u="sng" dirty="0" smtClean="0"/>
              <a:t>all</a:t>
            </a:r>
            <a:r>
              <a:rPr lang="en-GB" dirty="0" smtClean="0"/>
              <a:t> kinds of value - Total Value?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3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4882"/>
            <a:ext cx="8610600" cy="1293028"/>
          </a:xfrm>
        </p:spPr>
        <p:txBody>
          <a:bodyPr/>
          <a:lstStyle/>
          <a:p>
            <a:r>
              <a:rPr lang="en-US" dirty="0" smtClean="0"/>
              <a:t>ENABLING </a:t>
            </a:r>
            <a:br>
              <a:rPr lang="en-US" dirty="0" smtClean="0"/>
            </a:br>
            <a:r>
              <a:rPr lang="en-US" dirty="0" smtClean="0"/>
              <a:t>STRUCTURAL CHANGE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558759"/>
              </p:ext>
            </p:extLst>
          </p:nvPr>
        </p:nvGraphicFramePr>
        <p:xfrm>
          <a:off x="685800" y="1458097"/>
          <a:ext cx="8064500" cy="5115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874000" y="2159000"/>
            <a:ext cx="3429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  <a:r>
              <a:rPr lang="en-GB" sz="2400" dirty="0" smtClean="0"/>
              <a:t>dvances in </a:t>
            </a:r>
          </a:p>
          <a:p>
            <a:r>
              <a:rPr lang="en-GB" sz="2400" dirty="0" smtClean="0"/>
              <a:t>Social-Tech and Humanitarian-Tech allows us to Measure and Capture Value and now with Fintech’s blockchain we can transact it to enable significant structural change in our society</a:t>
            </a:r>
          </a:p>
        </p:txBody>
      </p:sp>
    </p:spTree>
    <p:extLst>
      <p:ext uri="{BB962C8B-B14F-4D97-AF65-F5344CB8AC3E}">
        <p14:creationId xmlns:p14="http://schemas.microsoft.com/office/powerpoint/2010/main" val="20884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Seratio Blockchain USP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5801" y="2183802"/>
            <a:ext cx="5308600" cy="82391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dirty="0" smtClean="0"/>
              <a:t>Ordinary blockchain captures hard, </a:t>
            </a:r>
          </a:p>
          <a:p>
            <a:pPr algn="ctr"/>
            <a:r>
              <a:rPr lang="en-GB" dirty="0" smtClean="0"/>
              <a:t>tangible, and financial assets only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GB" dirty="0" smtClean="0"/>
              <a:t>Seratio blockchain includes soft, </a:t>
            </a:r>
          </a:p>
          <a:p>
            <a:pPr algn="ctr"/>
            <a:r>
              <a:rPr lang="en-GB" dirty="0" smtClean="0"/>
              <a:t>non-financial and intangible values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842" y="3887077"/>
            <a:ext cx="5284358" cy="15878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70" y="3887076"/>
            <a:ext cx="3023262" cy="1587891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16200000">
            <a:off x="8583256" y="3139056"/>
            <a:ext cx="450166" cy="5172988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7739193" y="5936564"/>
            <a:ext cx="21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Total Block 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94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is the next bitcoin … it’s higher than bitcoin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GB" dirty="0" smtClean="0"/>
              <a:t>CCEG Internet-of-Value University of Cambridge Conference, November 2016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467" y="3622753"/>
            <a:ext cx="10151533" cy="679871"/>
          </a:xfrm>
        </p:spPr>
        <p:txBody>
          <a:bodyPr>
            <a:normAutofit/>
          </a:bodyPr>
          <a:lstStyle/>
          <a:p>
            <a:pPr algn="r"/>
            <a:r>
              <a:rPr lang="en-GB" sz="3200" dirty="0" smtClean="0"/>
              <a:t>Chandler </a:t>
            </a:r>
            <a:r>
              <a:rPr lang="en-GB" sz="3200" dirty="0" err="1" smtClean="0"/>
              <a:t>Guo</a:t>
            </a:r>
            <a:endParaRPr lang="en-GB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3962688"/>
            <a:ext cx="2527299" cy="176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3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1168400"/>
            <a:ext cx="6873240" cy="12192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So what Sort of things can you do with a seratio blockchain?</a:t>
            </a:r>
            <a:endParaRPr lang="en-GB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38" y="973801"/>
            <a:ext cx="4076762" cy="5617289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685800" y="2654300"/>
            <a:ext cx="6873240" cy="4038600"/>
          </a:xfrm>
        </p:spPr>
        <p:txBody>
          <a:bodyPr>
            <a:normAutofit fontScale="85000" lnSpcReduction="10000"/>
          </a:bodyPr>
          <a:lstStyle/>
          <a:p>
            <a:r>
              <a:rPr lang="en-GB" b="1" cap="small" dirty="0"/>
              <a:t>Cryptocurrency + Intangible value  </a:t>
            </a:r>
          </a:p>
          <a:p>
            <a:r>
              <a:rPr lang="en-GB" dirty="0"/>
              <a:t>Blockchain plus. A family of crypto-currencies building in a unique record of intangible value to demonstrate the total value of any transaction.  The currencies are united by a value and settlement </a:t>
            </a:r>
            <a:r>
              <a:rPr lang="en-GB" dirty="0" smtClean="0"/>
              <a:t>guarantee. A </a:t>
            </a:r>
            <a:r>
              <a:rPr lang="en-GB" dirty="0"/>
              <a:t>familiar ICO, which may be aligned to a community group value or a Corporate goal. Each block carries the hard-tangible value of the transaction, together with the intangible value record of the giver and receiver. Transactions can be made dependent upon impact or value creation. </a:t>
            </a:r>
          </a:p>
          <a:p>
            <a:r>
              <a:rPr lang="en-GB" b="1" cap="small" dirty="0" smtClean="0"/>
              <a:t>Token </a:t>
            </a:r>
            <a:r>
              <a:rPr lang="en-GB" b="1" cap="small" dirty="0"/>
              <a:t>C</a:t>
            </a:r>
            <a:r>
              <a:rPr lang="en-GB" b="1" cap="small" dirty="0" smtClean="0"/>
              <a:t>ryptocurrency</a:t>
            </a:r>
            <a:endParaRPr lang="en-GB" b="1" cap="small" dirty="0"/>
          </a:p>
          <a:p>
            <a:r>
              <a:rPr lang="en-GB" dirty="0"/>
              <a:t>A reward token system as a tool for recognition.  Incorporating all the capabilities of full cryptocurrency, the block carries the intangible value of the issuing entity and, over time the receivers.  </a:t>
            </a:r>
            <a:r>
              <a:rPr lang="en-GB" b="1" dirty="0"/>
              <a:t> </a:t>
            </a:r>
            <a:r>
              <a:rPr lang="en-GB" dirty="0" smtClean="0"/>
              <a:t>An </a:t>
            </a:r>
            <a:r>
              <a:rPr lang="en-GB" dirty="0"/>
              <a:t>instrument to distribute the intangible value of an organisation to its supporters of volunteers to gain value/discounts from others.  A tool to enable </a:t>
            </a:r>
            <a:r>
              <a:rPr lang="en-GB" dirty="0" smtClean="0"/>
              <a:t>Micro-share  </a:t>
            </a:r>
            <a:r>
              <a:rPr lang="en-GB" dirty="0"/>
              <a:t>participation.</a:t>
            </a:r>
          </a:p>
          <a:p>
            <a:r>
              <a:rPr lang="en-GB" b="1" cap="small" dirty="0" smtClean="0"/>
              <a:t>Provenance</a:t>
            </a:r>
            <a:endParaRPr lang="en-GB" b="1" cap="small" dirty="0"/>
          </a:p>
          <a:p>
            <a:r>
              <a:rPr lang="en-GB" dirty="0"/>
              <a:t>Blockchain tracking and recording of product provenance for supply chain management and cradle-to-grave product traceability of tangible and intangible </a:t>
            </a:r>
            <a:r>
              <a:rPr lang="en-GB" dirty="0" smtClean="0"/>
              <a:t>value. The </a:t>
            </a:r>
            <a:r>
              <a:rPr lang="en-GB" dirty="0"/>
              <a:t>record includes modern slavery, ecological impact, product value and the increase or decrease in the total value of the product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5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4268" y="297456"/>
            <a:ext cx="10820399" cy="2024123"/>
          </a:xfrm>
        </p:spPr>
        <p:txBody>
          <a:bodyPr>
            <a:normAutofit/>
          </a:bodyPr>
          <a:lstStyle/>
          <a:p>
            <a:r>
              <a:rPr lang="en-GB" dirty="0" smtClean="0"/>
              <a:t>We have over 35+ commissions requiring the delivery of total value solutions in 2017-18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75422" y="2599981"/>
            <a:ext cx="11239245" cy="1997419"/>
          </a:xfrm>
        </p:spPr>
        <p:txBody>
          <a:bodyPr>
            <a:normAutofit fontScale="47500" lnSpcReduction="20000"/>
          </a:bodyPr>
          <a:lstStyle/>
          <a:p>
            <a:endParaRPr lang="en-GB" dirty="0" smtClean="0"/>
          </a:p>
          <a:p>
            <a:r>
              <a:rPr lang="en-GB" sz="5000" dirty="0" smtClean="0"/>
              <a:t>We are building the open source Seratio SANDBOX and Seratio ENTERPRISE level platforms</a:t>
            </a:r>
          </a:p>
          <a:p>
            <a:r>
              <a:rPr lang="en-GB" sz="5000" dirty="0" smtClean="0"/>
              <a:t> </a:t>
            </a:r>
          </a:p>
          <a:p>
            <a:r>
              <a:rPr lang="en-GB" sz="5000" dirty="0"/>
              <a:t>F</a:t>
            </a:r>
            <a:r>
              <a:rPr lang="en-GB" sz="5000" dirty="0" smtClean="0"/>
              <a:t>ramework agnostic – </a:t>
            </a:r>
            <a:r>
              <a:rPr lang="en-GB" sz="5000" dirty="0" err="1"/>
              <a:t>M</a:t>
            </a:r>
            <a:r>
              <a:rPr lang="en-GB" sz="5000" dirty="0" err="1" smtClean="0"/>
              <a:t>ultichain</a:t>
            </a:r>
            <a:r>
              <a:rPr lang="en-GB" sz="5000" dirty="0" smtClean="0"/>
              <a:t>, Ethereum (ETC and ETH), Hyperledger, Sky-Ledger, </a:t>
            </a:r>
            <a:r>
              <a:rPr lang="en-GB" sz="5000" dirty="0" err="1" smtClean="0"/>
              <a:t>Interledger</a:t>
            </a:r>
            <a:r>
              <a:rPr lang="en-GB" sz="5000" dirty="0" smtClean="0"/>
              <a:t> … </a:t>
            </a: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14541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252" y="762000"/>
            <a:ext cx="8959947" cy="1295400"/>
          </a:xfrm>
        </p:spPr>
        <p:txBody>
          <a:bodyPr/>
          <a:lstStyle/>
          <a:p>
            <a:r>
              <a:rPr lang="en-GB" dirty="0" smtClean="0"/>
              <a:t>Transact value using values: current projects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6776" y="4190996"/>
            <a:ext cx="3451582" cy="682765"/>
          </a:xfrm>
        </p:spPr>
        <p:txBody>
          <a:bodyPr/>
          <a:lstStyle/>
          <a:p>
            <a:r>
              <a:rPr lang="en-GB" dirty="0" smtClean="0"/>
              <a:t>Islamic Coin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7" y="2362198"/>
            <a:ext cx="2920800" cy="1524000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18"/>
          </p:nvPr>
        </p:nvSpPr>
        <p:spPr>
          <a:xfrm>
            <a:off x="506776" y="4873764"/>
            <a:ext cx="3633424" cy="1704836"/>
          </a:xfrm>
        </p:spPr>
        <p:txBody>
          <a:bodyPr>
            <a:normAutofit/>
          </a:bodyPr>
          <a:lstStyle/>
          <a:p>
            <a:r>
              <a:rPr lang="en-GB" dirty="0" smtClean="0"/>
              <a:t>Tokens for Strongly Aligned Vibrant Communities rewarding adherence to religious values. Currently investigating other faith variants with ARC. </a:t>
            </a:r>
          </a:p>
          <a:p>
            <a:endParaRPr lang="en-GB" dirty="0"/>
          </a:p>
          <a:p>
            <a:r>
              <a:rPr lang="en-GB" u="sng" dirty="0">
                <a:hlinkClick r:id="rId3"/>
              </a:rPr>
              <a:t>http://ow.ly/9nD3306wUdk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UN SDG Coin</a:t>
            </a:r>
            <a:endParaRPr lang="en-GB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58" y="2362201"/>
            <a:ext cx="1972235" cy="1523999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615937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Aligned with the values supporting the 17 United Nations Sustainable Development Goals. Impact investment contingent on social outcomes.</a:t>
            </a:r>
          </a:p>
          <a:p>
            <a:endParaRPr lang="en-GB" dirty="0"/>
          </a:p>
          <a:p>
            <a:r>
              <a:rPr lang="en-GB" dirty="0" smtClean="0">
                <a:hlinkClick r:id="rId5"/>
              </a:rPr>
              <a:t>http://www.cceg.org.uk/lab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Women’s Coin</a:t>
            </a:r>
            <a:endParaRPr lang="en-GB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4" b="20534"/>
          <a:stretch>
            <a:fillRect/>
          </a:stretch>
        </p:blipFill>
        <p:spPr/>
      </p:pic>
      <p:sp>
        <p:nvSpPr>
          <p:cNvPr id="10" name="Text Placeholder 9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615939"/>
          </a:xfrm>
        </p:spPr>
        <p:txBody>
          <a:bodyPr>
            <a:normAutofit/>
          </a:bodyPr>
          <a:lstStyle/>
          <a:p>
            <a:r>
              <a:rPr lang="en-GB" dirty="0" smtClean="0"/>
              <a:t>Coins by women, for women, carrying gender based values supporting sisterhood. Circular economy across women communities.</a:t>
            </a:r>
          </a:p>
          <a:p>
            <a:endParaRPr lang="en-GB" dirty="0"/>
          </a:p>
          <a:p>
            <a:r>
              <a:rPr lang="en-GB" dirty="0" smtClean="0">
                <a:hlinkClick r:id="rId7"/>
              </a:rPr>
              <a:t>www.womenscoin.com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4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1699</TotalTime>
  <Words>1178</Words>
  <Application>Microsoft Office PowerPoint</Application>
  <PresentationFormat>Widescreen</PresentationFormat>
  <Paragraphs>223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Century Gothic</vt:lpstr>
      <vt:lpstr>Vapor Trail</vt:lpstr>
      <vt:lpstr> Blockchain for Good and the Internet of Value </vt:lpstr>
      <vt:lpstr>Bobby Kennedy: 'measures everything except that which is worthwhile' </vt:lpstr>
      <vt:lpstr>Blockchain is focused on the movement of value between entities, the so called ‘internet-of-value’ (IoV). But there are many kinds of value … love has value, kindness has value, generosity has value, Respect has value, emotions have value … </vt:lpstr>
      <vt:lpstr>ENABLING  STRUCTURAL CHANGE</vt:lpstr>
      <vt:lpstr>The Seratio Blockchain USP</vt:lpstr>
      <vt:lpstr>This is the next bitcoin … it’s higher than bitcoin</vt:lpstr>
      <vt:lpstr>So what Sort of things can you do with a seratio blockchain?</vt:lpstr>
      <vt:lpstr>We have over 35+ commissions requiring the delivery of total value solutions in 2017-18</vt:lpstr>
      <vt:lpstr>Transact value using values: current projects</vt:lpstr>
      <vt:lpstr>Transact value using values: consumer projects</vt:lpstr>
      <vt:lpstr>Transact value using values: new projects</vt:lpstr>
      <vt:lpstr>How we Integrate hard and  soft values </vt:lpstr>
      <vt:lpstr>Seratio Whitepaper series</vt:lpstr>
      <vt:lpstr>BLOCKCHAIN PRESENCE</vt:lpstr>
      <vt:lpstr>So how do we measure the red?</vt:lpstr>
      <vt:lpstr>World’s leading think tank on the movement of value  60,000+ members 7000 heads of csr of global companies 2000 politicians est. 2011</vt:lpstr>
      <vt:lpstr>We are at the forefront of the measurement of Non-Financial Value </vt:lpstr>
      <vt:lpstr>Social value &amp; intangibles review</vt:lpstr>
      <vt:lpstr>Completed 100+ international commissions </vt:lpstr>
      <vt:lpstr>The god metric …The most rapidly adopted social impact metric in the world</vt:lpstr>
      <vt:lpstr>Supply the metrics behind laws</vt:lpstr>
      <vt:lpstr>PowerPoint Presentation</vt:lpstr>
      <vt:lpstr>Two Spin out ORGs</vt:lpstr>
      <vt:lpstr>Industry bibles through consensus</vt:lpstr>
      <vt:lpstr>OFFICES:  London – New York - Shanghai</vt:lpstr>
      <vt:lpstr>Seratio based TOKENS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Earnings ratio analysis of ricoh Uk</dc:title>
  <dc:creator>Jay Thomas</dc:creator>
  <cp:lastModifiedBy>Taeed Olinga</cp:lastModifiedBy>
  <cp:revision>211</cp:revision>
  <dcterms:created xsi:type="dcterms:W3CDTF">2017-03-14T19:32:33Z</dcterms:created>
  <dcterms:modified xsi:type="dcterms:W3CDTF">2017-08-01T16:52:48Z</dcterms:modified>
</cp:coreProperties>
</file>